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Garet" panose="020B0604020202020204" charset="0"/>
      <p:regular r:id="rId24"/>
    </p:embeddedFont>
    <p:embeddedFont>
      <p:font typeface="Telegraf" panose="020B0604020202020204" charset="0"/>
      <p:regular r:id="rId25"/>
    </p:embeddedFont>
    <p:embeddedFont>
      <p:font typeface="Telegra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51.svg"/><Relationship Id="rId5" Type="http://schemas.openxmlformats.org/officeDocument/2006/relationships/image" Target="../media/image2.png"/><Relationship Id="rId10" Type="http://schemas.openxmlformats.org/officeDocument/2006/relationships/image" Target="../media/image50.png"/><Relationship Id="rId4" Type="http://schemas.openxmlformats.org/officeDocument/2006/relationships/image" Target="../media/image7.sv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56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54.svg"/><Relationship Id="rId5" Type="http://schemas.openxmlformats.org/officeDocument/2006/relationships/image" Target="../media/image36.png"/><Relationship Id="rId10" Type="http://schemas.openxmlformats.org/officeDocument/2006/relationships/image" Target="../media/image53.png"/><Relationship Id="rId4" Type="http://schemas.openxmlformats.org/officeDocument/2006/relationships/image" Target="../media/image7.sv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12" Type="http://schemas.openxmlformats.org/officeDocument/2006/relationships/image" Target="../media/image6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svg"/><Relationship Id="rId4" Type="http://schemas.openxmlformats.org/officeDocument/2006/relationships/image" Target="../media/image7.sv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6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.svg"/><Relationship Id="rId9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74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36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85.png"/><Relationship Id="rId5" Type="http://schemas.openxmlformats.org/officeDocument/2006/relationships/image" Target="../media/image6.png"/><Relationship Id="rId10" Type="http://schemas.openxmlformats.org/officeDocument/2006/relationships/image" Target="../media/image84.svg"/><Relationship Id="rId4" Type="http://schemas.openxmlformats.org/officeDocument/2006/relationships/image" Target="../media/image37.sv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7.sv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36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5.svg"/><Relationship Id="rId4" Type="http://schemas.openxmlformats.org/officeDocument/2006/relationships/image" Target="../media/image37.sv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sv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4.sv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0938" y="1028700"/>
            <a:ext cx="9653967" cy="6369539"/>
            <a:chOff x="0" y="0"/>
            <a:chExt cx="3363251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63251" cy="2219021"/>
            </a:xfrm>
            <a:custGeom>
              <a:avLst/>
              <a:gdLst/>
              <a:ahLst/>
              <a:cxnLst/>
              <a:rect l="l" t="t" r="r" b="b"/>
              <a:pathLst>
                <a:path w="3363251" h="2219021">
                  <a:moveTo>
                    <a:pt x="0" y="0"/>
                  </a:moveTo>
                  <a:lnTo>
                    <a:pt x="3363251" y="0"/>
                  </a:lnTo>
                  <a:lnTo>
                    <a:pt x="3363251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87383" y="8090431"/>
            <a:ext cx="3913845" cy="1125914"/>
            <a:chOff x="0" y="0"/>
            <a:chExt cx="1175401" cy="3381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5401" cy="338133"/>
            </a:xfrm>
            <a:custGeom>
              <a:avLst/>
              <a:gdLst/>
              <a:ahLst/>
              <a:cxnLst/>
              <a:rect l="l" t="t" r="r" b="b"/>
              <a:pathLst>
                <a:path w="1175401" h="338133">
                  <a:moveTo>
                    <a:pt x="0" y="0"/>
                  </a:moveTo>
                  <a:lnTo>
                    <a:pt x="1175401" y="0"/>
                  </a:lnTo>
                  <a:lnTo>
                    <a:pt x="1175401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87383" y="8120199"/>
            <a:ext cx="3717393" cy="1096146"/>
          </a:xfrm>
          <a:custGeom>
            <a:avLst/>
            <a:gdLst/>
            <a:ahLst/>
            <a:cxnLst/>
            <a:rect l="l" t="t" r="r" b="b"/>
            <a:pathLst>
              <a:path w="3717393" h="1096146">
                <a:moveTo>
                  <a:pt x="0" y="0"/>
                </a:moveTo>
                <a:lnTo>
                  <a:pt x="3717394" y="0"/>
                </a:lnTo>
                <a:lnTo>
                  <a:pt x="3717394" y="1096146"/>
                </a:lnTo>
                <a:lnTo>
                  <a:pt x="0" y="1096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960" r="-1545" b="-59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93145" y="2740790"/>
            <a:ext cx="9009410" cy="281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5"/>
              </a:lnSpc>
            </a:pPr>
            <a:r>
              <a:rPr lang="en-US" sz="7285" b="1" spc="87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Smart Decisions with Hotel Booking Analytics</a:t>
            </a:r>
          </a:p>
          <a:p>
            <a:pPr algn="l">
              <a:lnSpc>
                <a:spcPts val="74"/>
              </a:lnSpc>
            </a:pPr>
            <a:endParaRPr lang="en-US" sz="7285" b="1" spc="87">
              <a:solidFill>
                <a:srgbClr val="003EA8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60938" y="5806773"/>
            <a:ext cx="9441616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C1B8B"/>
                </a:solidFill>
                <a:latin typeface="Telegraf"/>
                <a:ea typeface="Telegraf"/>
                <a:cs typeface="Telegraf"/>
                <a:sym typeface="Telegraf"/>
              </a:rPr>
              <a:t>Hotel booking data analysis to reduce cancellations and optimize revenue.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6965613"/>
            <a:chOff x="0" y="0"/>
            <a:chExt cx="2818022" cy="2541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541075"/>
            </a:xfrm>
            <a:custGeom>
              <a:avLst/>
              <a:gdLst/>
              <a:ahLst/>
              <a:cxnLst/>
              <a:rect l="l" t="t" r="r" b="b"/>
              <a:pathLst>
                <a:path w="2818022" h="2541075">
                  <a:moveTo>
                    <a:pt x="0" y="0"/>
                  </a:moveTo>
                  <a:lnTo>
                    <a:pt x="2818022" y="0"/>
                  </a:lnTo>
                  <a:lnTo>
                    <a:pt x="2818022" y="2541075"/>
                  </a:lnTo>
                  <a:lnTo>
                    <a:pt x="0" y="25410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6069" y="2915205"/>
            <a:ext cx="8358265" cy="7056514"/>
            <a:chOff x="0" y="0"/>
            <a:chExt cx="3049118" cy="2574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574236"/>
            </a:xfrm>
            <a:custGeom>
              <a:avLst/>
              <a:gdLst/>
              <a:ahLst/>
              <a:cxnLst/>
              <a:rect l="l" t="t" r="r" b="b"/>
              <a:pathLst>
                <a:path w="3049118" h="2574236">
                  <a:moveTo>
                    <a:pt x="0" y="0"/>
                  </a:moveTo>
                  <a:lnTo>
                    <a:pt x="3049118" y="0"/>
                  </a:lnTo>
                  <a:lnTo>
                    <a:pt x="3049118" y="2574236"/>
                  </a:lnTo>
                  <a:lnTo>
                    <a:pt x="0" y="25742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-203414">
            <a:off x="8849672" y="2466483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6069" y="819922"/>
            <a:ext cx="16424671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Type Standardization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22114" y="3177850"/>
            <a:ext cx="8162220" cy="764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Issues Identified &amp; Resolved:</a:t>
            </a:r>
          </a:p>
          <a:p>
            <a:pPr algn="l">
              <a:lnSpc>
                <a:spcPts val="3770"/>
              </a:lnSpc>
            </a:pPr>
            <a:endParaRPr lang="en-US" sz="2900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reservation_status_date → converted to datetime</a:t>
            </a: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Guest count fields → cast to int</a:t>
            </a: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Binary flags (is_canceled, is_repeated_guest) → ensured int (0/1)</a:t>
            </a:r>
          </a:p>
          <a:p>
            <a:pPr algn="l">
              <a:lnSpc>
                <a:spcPts val="3770"/>
              </a:lnSpc>
            </a:pPr>
            <a:endParaRPr lang="en-US" sz="2900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770"/>
              </a:lnSpc>
            </a:pPr>
            <a:r>
              <a:rPr lang="en-US" sz="29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It Matters:</a:t>
            </a:r>
          </a:p>
          <a:p>
            <a:pPr algn="l">
              <a:lnSpc>
                <a:spcPts val="3770"/>
              </a:lnSpc>
            </a:pPr>
            <a:endParaRPr lang="en-US" sz="2900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770"/>
              </a:lnSpc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Correct data types are essential for:</a:t>
            </a: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Efficient memory usage</a:t>
            </a: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Seamless visualization</a:t>
            </a: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Accurate machine learning model input</a:t>
            </a:r>
          </a:p>
          <a:p>
            <a:pPr algn="l">
              <a:lnSpc>
                <a:spcPts val="3770"/>
              </a:lnSpc>
            </a:pPr>
            <a:endParaRPr lang="en-US" sz="2900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770"/>
              </a:lnSpc>
            </a:pPr>
            <a:endParaRPr lang="en-US" sz="2900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Freeform 17"/>
          <p:cNvSpPr/>
          <p:nvPr/>
        </p:nvSpPr>
        <p:spPr>
          <a:xfrm rot="-203414">
            <a:off x="9634540" y="9501030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291659">
            <a:off x="-2760131" y="8512971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3" y="0"/>
                </a:lnTo>
                <a:lnTo>
                  <a:pt x="5868613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806781" y="3235000"/>
            <a:ext cx="6764667" cy="6200945"/>
          </a:xfrm>
          <a:custGeom>
            <a:avLst/>
            <a:gdLst/>
            <a:ahLst/>
            <a:cxnLst/>
            <a:rect l="l" t="t" r="r" b="b"/>
            <a:pathLst>
              <a:path w="6764667" h="6200945">
                <a:moveTo>
                  <a:pt x="0" y="0"/>
                </a:moveTo>
                <a:lnTo>
                  <a:pt x="6764667" y="0"/>
                </a:lnTo>
                <a:lnTo>
                  <a:pt x="6764667" y="6200944"/>
                </a:lnTo>
                <a:lnTo>
                  <a:pt x="0" y="6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043321" y="7066427"/>
            <a:ext cx="4128940" cy="3220573"/>
          </a:xfrm>
          <a:custGeom>
            <a:avLst/>
            <a:gdLst/>
            <a:ahLst/>
            <a:cxnLst/>
            <a:rect l="l" t="t" r="r" b="b"/>
            <a:pathLst>
              <a:path w="4128940" h="3220573">
                <a:moveTo>
                  <a:pt x="0" y="0"/>
                </a:moveTo>
                <a:lnTo>
                  <a:pt x="4128940" y="0"/>
                </a:lnTo>
                <a:lnTo>
                  <a:pt x="4128940" y="3220573"/>
                </a:lnTo>
                <a:lnTo>
                  <a:pt x="0" y="3220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95970" y="679606"/>
            <a:ext cx="16439375" cy="1541262"/>
            <a:chOff x="0" y="0"/>
            <a:chExt cx="5997128" cy="5622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562257"/>
            </a:xfrm>
            <a:custGeom>
              <a:avLst/>
              <a:gdLst/>
              <a:ahLst/>
              <a:cxnLst/>
              <a:rect l="l" t="t" r="r" b="b"/>
              <a:pathLst>
                <a:path w="5997129" h="562257">
                  <a:moveTo>
                    <a:pt x="0" y="0"/>
                  </a:moveTo>
                  <a:lnTo>
                    <a:pt x="5997129" y="0"/>
                  </a:lnTo>
                  <a:lnTo>
                    <a:pt x="5997129" y="562257"/>
                  </a:lnTo>
                  <a:lnTo>
                    <a:pt x="0" y="562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048446" y="268282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81795"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95970" y="2581016"/>
            <a:ext cx="10126985" cy="6361208"/>
            <a:chOff x="0" y="0"/>
            <a:chExt cx="3622901" cy="22757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2901" cy="2275705"/>
            </a:xfrm>
            <a:custGeom>
              <a:avLst/>
              <a:gdLst/>
              <a:ahLst/>
              <a:cxnLst/>
              <a:rect l="l" t="t" r="r" b="b"/>
              <a:pathLst>
                <a:path w="3622901" h="2275705">
                  <a:moveTo>
                    <a:pt x="0" y="0"/>
                  </a:moveTo>
                  <a:lnTo>
                    <a:pt x="3622901" y="0"/>
                  </a:lnTo>
                  <a:lnTo>
                    <a:pt x="3622901" y="2275705"/>
                  </a:lnTo>
                  <a:lnTo>
                    <a:pt x="0" y="2275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67254" y="9353548"/>
            <a:ext cx="5274859" cy="1275557"/>
          </a:xfrm>
          <a:custGeom>
            <a:avLst/>
            <a:gdLst/>
            <a:ahLst/>
            <a:cxnLst/>
            <a:rect l="l" t="t" r="r" b="b"/>
            <a:pathLst>
              <a:path w="5274859" h="1275557">
                <a:moveTo>
                  <a:pt x="0" y="0"/>
                </a:moveTo>
                <a:lnTo>
                  <a:pt x="5274859" y="0"/>
                </a:lnTo>
                <a:lnTo>
                  <a:pt x="5274859" y="1275557"/>
                </a:lnTo>
                <a:lnTo>
                  <a:pt x="0" y="12755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196061" y="2581016"/>
            <a:ext cx="6139284" cy="6361208"/>
            <a:chOff x="0" y="0"/>
            <a:chExt cx="2196312" cy="22757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96312" cy="2275705"/>
            </a:xfrm>
            <a:custGeom>
              <a:avLst/>
              <a:gdLst/>
              <a:ahLst/>
              <a:cxnLst/>
              <a:rect l="l" t="t" r="r" b="b"/>
              <a:pathLst>
                <a:path w="2196312" h="2275705">
                  <a:moveTo>
                    <a:pt x="0" y="0"/>
                  </a:moveTo>
                  <a:lnTo>
                    <a:pt x="2196312" y="0"/>
                  </a:lnTo>
                  <a:lnTo>
                    <a:pt x="2196312" y="2275705"/>
                  </a:lnTo>
                  <a:lnTo>
                    <a:pt x="0" y="2275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943726" y="3821068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284488" y="2616018"/>
            <a:ext cx="5962429" cy="4801119"/>
          </a:xfrm>
          <a:custGeom>
            <a:avLst/>
            <a:gdLst/>
            <a:ahLst/>
            <a:cxnLst/>
            <a:rect l="l" t="t" r="r" b="b"/>
            <a:pathLst>
              <a:path w="5962429" h="4801119">
                <a:moveTo>
                  <a:pt x="0" y="0"/>
                </a:moveTo>
                <a:lnTo>
                  <a:pt x="5962430" y="0"/>
                </a:lnTo>
                <a:lnTo>
                  <a:pt x="5962430" y="4801119"/>
                </a:lnTo>
                <a:lnTo>
                  <a:pt x="0" y="4801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75881" y="819102"/>
            <a:ext cx="724682" cy="1083084"/>
          </a:xfrm>
          <a:custGeom>
            <a:avLst/>
            <a:gdLst/>
            <a:ahLst/>
            <a:cxnLst/>
            <a:rect l="l" t="t" r="r" b="b"/>
            <a:pathLst>
              <a:path w="724682" h="1083084">
                <a:moveTo>
                  <a:pt x="0" y="0"/>
                </a:moveTo>
                <a:lnTo>
                  <a:pt x="724682" y="0"/>
                </a:lnTo>
                <a:lnTo>
                  <a:pt x="724682" y="1083084"/>
                </a:lnTo>
                <a:lnTo>
                  <a:pt x="0" y="10830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20173" y="584356"/>
            <a:ext cx="16039127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5965" y="2744108"/>
            <a:ext cx="9614410" cy="463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Created New Analytical Features: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D66BFCD-45F8-262F-FFFB-C142F1AB5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13924"/>
              </p:ext>
            </p:extLst>
          </p:nvPr>
        </p:nvGraphicFramePr>
        <p:xfrm>
          <a:off x="1222448" y="3543207"/>
          <a:ext cx="9419499" cy="3713380"/>
        </p:xfrm>
        <a:graphic>
          <a:graphicData uri="http://schemas.openxmlformats.org/drawingml/2006/table">
            <a:tbl>
              <a:tblPr/>
              <a:tblGrid>
                <a:gridCol w="3139833">
                  <a:extLst>
                    <a:ext uri="{9D8B030D-6E8A-4147-A177-3AD203B41FA5}">
                      <a16:colId xmlns:a16="http://schemas.microsoft.com/office/drawing/2014/main" val="278384457"/>
                    </a:ext>
                  </a:extLst>
                </a:gridCol>
                <a:gridCol w="3139833">
                  <a:extLst>
                    <a:ext uri="{9D8B030D-6E8A-4147-A177-3AD203B41FA5}">
                      <a16:colId xmlns:a16="http://schemas.microsoft.com/office/drawing/2014/main" val="1702705444"/>
                    </a:ext>
                  </a:extLst>
                </a:gridCol>
                <a:gridCol w="3139833">
                  <a:extLst>
                    <a:ext uri="{9D8B030D-6E8A-4147-A177-3AD203B41FA5}">
                      <a16:colId xmlns:a16="http://schemas.microsoft.com/office/drawing/2014/main" val="381353565"/>
                    </a:ext>
                  </a:extLst>
                </a:gridCol>
              </a:tblGrid>
              <a:tr h="92834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total_guests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Sum of adults, children, and babies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Reflects total occupancy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773721"/>
                  </a:ext>
                </a:extLst>
              </a:tr>
              <a:tr h="92834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stay_length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Weeknight + weekend stay duration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Measures booking length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314285"/>
                  </a:ext>
                </a:extLst>
              </a:tr>
              <a:tr h="92834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season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Derived from arrival_date_month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Enables seasonal trend analysis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339739"/>
                  </a:ext>
                </a:extLst>
              </a:tr>
              <a:tr h="92834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is_family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Flag if children or babies &gt; 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Used to analyze family behaviors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68176"/>
                  </a:ext>
                </a:extLst>
              </a:tr>
            </a:tbl>
          </a:graphicData>
        </a:graphic>
      </p:graphicFrame>
      <p:sp>
        <p:nvSpPr>
          <p:cNvPr id="21" name="Rectangle 1">
            <a:extLst>
              <a:ext uri="{FF2B5EF4-FFF2-40B4-BE49-F238E27FC236}">
                <a16:creationId xmlns:a16="http://schemas.microsoft.com/office/drawing/2014/main" id="{E713C5E0-5A91-9346-E957-7557EB64F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448" y="3543316"/>
            <a:ext cx="2093222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B1840673-CA58-1540-BCDA-F756D921881E}"/>
              </a:ext>
            </a:extLst>
          </p:cNvPr>
          <p:cNvSpPr/>
          <p:nvPr/>
        </p:nvSpPr>
        <p:spPr>
          <a:xfrm>
            <a:off x="748736" y="7092432"/>
            <a:ext cx="2501417" cy="3289818"/>
          </a:xfrm>
          <a:custGeom>
            <a:avLst/>
            <a:gdLst/>
            <a:ahLst/>
            <a:cxnLst/>
            <a:rect l="l" t="t" r="r" b="b"/>
            <a:pathLst>
              <a:path w="2501417" h="3289818">
                <a:moveTo>
                  <a:pt x="0" y="0"/>
                </a:moveTo>
                <a:lnTo>
                  <a:pt x="2501417" y="0"/>
                </a:lnTo>
                <a:lnTo>
                  <a:pt x="2501417" y="3289818"/>
                </a:lnTo>
                <a:lnTo>
                  <a:pt x="0" y="32898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8819" y="3949087"/>
            <a:ext cx="15795020" cy="6079127"/>
            <a:chOff x="0" y="0"/>
            <a:chExt cx="5762066" cy="2217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217682"/>
            </a:xfrm>
            <a:custGeom>
              <a:avLst/>
              <a:gdLst/>
              <a:ahLst/>
              <a:cxnLst/>
              <a:rect l="l" t="t" r="r" b="b"/>
              <a:pathLst>
                <a:path w="5762066" h="2217682">
                  <a:moveTo>
                    <a:pt x="0" y="0"/>
                  </a:moveTo>
                  <a:lnTo>
                    <a:pt x="5762066" y="0"/>
                  </a:lnTo>
                  <a:lnTo>
                    <a:pt x="5762066" y="2217682"/>
                  </a:lnTo>
                  <a:lnTo>
                    <a:pt x="0" y="2217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819" y="657204"/>
            <a:ext cx="15812691" cy="2606083"/>
            <a:chOff x="0" y="0"/>
            <a:chExt cx="5762066" cy="9496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949643"/>
            </a:xfrm>
            <a:custGeom>
              <a:avLst/>
              <a:gdLst/>
              <a:ahLst/>
              <a:cxnLst/>
              <a:rect l="l" t="t" r="r" b="b"/>
              <a:pathLst>
                <a:path w="5762066" h="949643">
                  <a:moveTo>
                    <a:pt x="0" y="0"/>
                  </a:moveTo>
                  <a:lnTo>
                    <a:pt x="5762066" y="0"/>
                  </a:lnTo>
                  <a:lnTo>
                    <a:pt x="5762066" y="949643"/>
                  </a:lnTo>
                  <a:lnTo>
                    <a:pt x="0" y="949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51313" y="4075430"/>
            <a:ext cx="13926328" cy="621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endParaRPr/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</a:t>
            </a: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Objective: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Explore data patterns, distributions, and relationships to uncover meaningful insights before modeling.</a:t>
            </a:r>
          </a:p>
          <a:p>
            <a:pPr algn="l">
              <a:lnSpc>
                <a:spcPts val="3769"/>
              </a:lnSpc>
            </a:pPr>
            <a:endParaRPr lang="en-US" sz="2899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  </a:t>
            </a: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Key Focus Areas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marL="626109" lvl="1" indent="-313054" algn="just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Booking behavior</a:t>
            </a:r>
          </a:p>
          <a:p>
            <a:pPr marL="626109" lvl="1" indent="-313054" algn="just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Cancellation patterns</a:t>
            </a:r>
          </a:p>
          <a:p>
            <a:pPr marL="626109" lvl="1" indent="-313054" algn="just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Customer demographics</a:t>
            </a:r>
          </a:p>
          <a:p>
            <a:pPr marL="626109" lvl="1" indent="-313054" algn="just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Seasonal trends</a:t>
            </a:r>
          </a:p>
          <a:p>
            <a:pPr marL="626109" lvl="1" indent="-313054" algn="just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Feature correlations</a:t>
            </a:r>
          </a:p>
          <a:p>
            <a:pPr algn="l">
              <a:lnSpc>
                <a:spcPts val="3769"/>
              </a:lnSpc>
            </a:pPr>
            <a:endParaRPr lang="en-US" sz="2899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55433" y="4387730"/>
            <a:ext cx="791759" cy="755770"/>
          </a:xfrm>
          <a:custGeom>
            <a:avLst/>
            <a:gdLst/>
            <a:ahLst/>
            <a:cxnLst/>
            <a:rect l="l" t="t" r="r" b="b"/>
            <a:pathLst>
              <a:path w="791759" h="755770">
                <a:moveTo>
                  <a:pt x="0" y="0"/>
                </a:moveTo>
                <a:lnTo>
                  <a:pt x="791759" y="0"/>
                </a:lnTo>
                <a:lnTo>
                  <a:pt x="791759" y="755770"/>
                </a:lnTo>
                <a:lnTo>
                  <a:pt x="0" y="75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55433" y="1169671"/>
            <a:ext cx="14948273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Exploratory 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93531" y="2486489"/>
            <a:ext cx="1313909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  <a:spcBef>
                <a:spcPct val="0"/>
              </a:spcBef>
            </a:pPr>
            <a:r>
              <a:rPr lang="en-US" sz="33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(EDA)</a:t>
            </a:r>
          </a:p>
        </p:txBody>
      </p:sp>
      <p:sp>
        <p:nvSpPr>
          <p:cNvPr id="11" name="Freeform 11"/>
          <p:cNvSpPr/>
          <p:nvPr/>
        </p:nvSpPr>
        <p:spPr>
          <a:xfrm rot="3543456">
            <a:off x="6083854" y="849656"/>
            <a:ext cx="4289767" cy="3954385"/>
          </a:xfrm>
          <a:custGeom>
            <a:avLst/>
            <a:gdLst/>
            <a:ahLst/>
            <a:cxnLst/>
            <a:rect l="l" t="t" r="r" b="b"/>
            <a:pathLst>
              <a:path w="4289767" h="3954385">
                <a:moveTo>
                  <a:pt x="0" y="0"/>
                </a:moveTo>
                <a:lnTo>
                  <a:pt x="4289766" y="0"/>
                </a:lnTo>
                <a:lnTo>
                  <a:pt x="4289766" y="3954385"/>
                </a:lnTo>
                <a:lnTo>
                  <a:pt x="0" y="3954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981227" y="6064406"/>
            <a:ext cx="5306773" cy="4222594"/>
          </a:xfrm>
          <a:custGeom>
            <a:avLst/>
            <a:gdLst/>
            <a:ahLst/>
            <a:cxnLst/>
            <a:rect l="l" t="t" r="r" b="b"/>
            <a:pathLst>
              <a:path w="5306773" h="4222594">
                <a:moveTo>
                  <a:pt x="0" y="0"/>
                </a:moveTo>
                <a:lnTo>
                  <a:pt x="5306773" y="0"/>
                </a:lnTo>
                <a:lnTo>
                  <a:pt x="5306773" y="4222594"/>
                </a:lnTo>
                <a:lnTo>
                  <a:pt x="0" y="4222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2173117"/>
            <a:ext cx="15819199" cy="3863299"/>
            <a:chOff x="0" y="0"/>
            <a:chExt cx="5233109" cy="1278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3109" cy="1278008"/>
            </a:xfrm>
            <a:custGeom>
              <a:avLst/>
              <a:gdLst/>
              <a:ahLst/>
              <a:cxnLst/>
              <a:rect l="l" t="t" r="r" b="b"/>
              <a:pathLst>
                <a:path w="5233109" h="1278008">
                  <a:moveTo>
                    <a:pt x="0" y="0"/>
                  </a:moveTo>
                  <a:lnTo>
                    <a:pt x="5233109" y="0"/>
                  </a:lnTo>
                  <a:lnTo>
                    <a:pt x="5233109" y="1278008"/>
                  </a:lnTo>
                  <a:lnTo>
                    <a:pt x="0" y="1278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257651"/>
            <a:chOff x="0" y="0"/>
            <a:chExt cx="5762066" cy="4587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58794"/>
            </a:xfrm>
            <a:custGeom>
              <a:avLst/>
              <a:gdLst/>
              <a:ahLst/>
              <a:cxnLst/>
              <a:rect l="l" t="t" r="r" b="b"/>
              <a:pathLst>
                <a:path w="5762066" h="458794">
                  <a:moveTo>
                    <a:pt x="0" y="0"/>
                  </a:moveTo>
                  <a:lnTo>
                    <a:pt x="5762066" y="0"/>
                  </a:lnTo>
                  <a:lnTo>
                    <a:pt x="5762066" y="458794"/>
                  </a:lnTo>
                  <a:lnTo>
                    <a:pt x="0" y="4587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978492" y="366739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30458" y="2805374"/>
            <a:ext cx="15808034" cy="7282109"/>
            <a:chOff x="0" y="0"/>
            <a:chExt cx="5749242" cy="26484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49242" cy="2648439"/>
            </a:xfrm>
            <a:custGeom>
              <a:avLst/>
              <a:gdLst/>
              <a:ahLst/>
              <a:cxnLst/>
              <a:rect l="l" t="t" r="r" b="b"/>
              <a:pathLst>
                <a:path w="5749242" h="2648439">
                  <a:moveTo>
                    <a:pt x="0" y="0"/>
                  </a:moveTo>
                  <a:lnTo>
                    <a:pt x="5749242" y="0"/>
                  </a:lnTo>
                  <a:lnTo>
                    <a:pt x="5749242" y="2648439"/>
                  </a:lnTo>
                  <a:lnTo>
                    <a:pt x="0" y="2648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1266" y="5777496"/>
            <a:ext cx="6922949" cy="4074057"/>
          </a:xfrm>
          <a:custGeom>
            <a:avLst/>
            <a:gdLst/>
            <a:ahLst/>
            <a:cxnLst/>
            <a:rect l="l" t="t" r="r" b="b"/>
            <a:pathLst>
              <a:path w="6922949" h="4074057">
                <a:moveTo>
                  <a:pt x="0" y="0"/>
                </a:moveTo>
                <a:lnTo>
                  <a:pt x="6922949" y="0"/>
                </a:lnTo>
                <a:lnTo>
                  <a:pt x="6922949" y="4074057"/>
                </a:lnTo>
                <a:lnTo>
                  <a:pt x="0" y="40740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2" b="-2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674452" y="5599489"/>
            <a:ext cx="8339861" cy="4071375"/>
          </a:xfrm>
          <a:custGeom>
            <a:avLst/>
            <a:gdLst/>
            <a:ahLst/>
            <a:cxnLst/>
            <a:rect l="l" t="t" r="r" b="b"/>
            <a:pathLst>
              <a:path w="8339861" h="4071375">
                <a:moveTo>
                  <a:pt x="0" y="0"/>
                </a:moveTo>
                <a:lnTo>
                  <a:pt x="8339861" y="0"/>
                </a:lnTo>
                <a:lnTo>
                  <a:pt x="8339861" y="4071375"/>
                </a:lnTo>
                <a:lnTo>
                  <a:pt x="0" y="4071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1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199300" y="2805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562596">
            <a:off x="10035164" y="5652210"/>
            <a:ext cx="2751416" cy="1877039"/>
          </a:xfrm>
          <a:custGeom>
            <a:avLst/>
            <a:gdLst/>
            <a:ahLst/>
            <a:cxnLst/>
            <a:rect l="l" t="t" r="r" b="b"/>
            <a:pathLst>
              <a:path w="2751416" h="1877039">
                <a:moveTo>
                  <a:pt x="0" y="0"/>
                </a:moveTo>
                <a:lnTo>
                  <a:pt x="2751416" y="0"/>
                </a:lnTo>
                <a:lnTo>
                  <a:pt x="2751416" y="1877039"/>
                </a:lnTo>
                <a:lnTo>
                  <a:pt x="0" y="18770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2700000">
            <a:off x="-3053242" y="4497029"/>
            <a:ext cx="7315200" cy="3125585"/>
          </a:xfrm>
          <a:custGeom>
            <a:avLst/>
            <a:gdLst/>
            <a:ahLst/>
            <a:cxnLst/>
            <a:rect l="l" t="t" r="r" b="b"/>
            <a:pathLst>
              <a:path w="7315200" h="3125585">
                <a:moveTo>
                  <a:pt x="0" y="0"/>
                </a:moveTo>
                <a:lnTo>
                  <a:pt x="7315200" y="0"/>
                </a:lnTo>
                <a:lnTo>
                  <a:pt x="7315200" y="3125586"/>
                </a:lnTo>
                <a:lnTo>
                  <a:pt x="0" y="3125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930589" y="832780"/>
            <a:ext cx="864532" cy="897868"/>
          </a:xfrm>
          <a:custGeom>
            <a:avLst/>
            <a:gdLst/>
            <a:ahLst/>
            <a:cxnLst/>
            <a:rect l="l" t="t" r="r" b="b"/>
            <a:pathLst>
              <a:path w="864532" h="897868">
                <a:moveTo>
                  <a:pt x="0" y="0"/>
                </a:moveTo>
                <a:lnTo>
                  <a:pt x="864532" y="0"/>
                </a:lnTo>
                <a:lnTo>
                  <a:pt x="864532" y="897868"/>
                </a:lnTo>
                <a:lnTo>
                  <a:pt x="0" y="897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451266" y="2301772"/>
            <a:ext cx="12315366" cy="329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8"/>
              </a:lnSpc>
            </a:pPr>
            <a:r>
              <a:rPr lang="en-US" sz="2837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Findings:</a:t>
            </a:r>
          </a:p>
          <a:p>
            <a:pPr marL="0" lvl="0" indent="0" algn="l">
              <a:lnSpc>
                <a:spcPts val="3688"/>
              </a:lnSpc>
            </a:pPr>
            <a:endParaRPr lang="en-US" sz="2837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12561" lvl="1" indent="-306280" algn="l">
              <a:lnSpc>
                <a:spcPts val="3688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Overall Cancellation Rate: Around 37% of all bookings were canceled.</a:t>
            </a:r>
          </a:p>
          <a:p>
            <a:pPr marL="612561" lvl="1" indent="-306280" algn="l">
              <a:lnSpc>
                <a:spcPts val="3688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Higher Cancellation Rates Observed For:</a:t>
            </a:r>
          </a:p>
          <a:p>
            <a:pPr marL="1225121" lvl="2" indent="-408374" algn="l">
              <a:lnSpc>
                <a:spcPts val="3688"/>
              </a:lnSpc>
              <a:buFont typeface="Arial"/>
              <a:buChar char="⚬"/>
            </a:pPr>
            <a:r>
              <a:rPr lang="en-US" sz="283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City hotels compared to resort hotels.</a:t>
            </a:r>
          </a:p>
          <a:p>
            <a:pPr marL="1225121" lvl="2" indent="-408374" algn="l">
              <a:lnSpc>
                <a:spcPts val="3688"/>
              </a:lnSpc>
              <a:buFont typeface="Arial"/>
              <a:buChar char="⚬"/>
            </a:pPr>
            <a:r>
              <a:rPr lang="en-US" sz="283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Bookings made with longer lead times (advance reservations).</a:t>
            </a:r>
          </a:p>
          <a:p>
            <a:pPr algn="l">
              <a:lnSpc>
                <a:spcPts val="3688"/>
              </a:lnSpc>
            </a:pPr>
            <a:endParaRPr lang="en-US" sz="2837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307011" y="915779"/>
            <a:ext cx="1389229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Cancellation Behavior Insights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2173117"/>
            <a:ext cx="15819199" cy="632257"/>
            <a:chOff x="0" y="0"/>
            <a:chExt cx="5233109" cy="209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3109" cy="209155"/>
            </a:xfrm>
            <a:custGeom>
              <a:avLst/>
              <a:gdLst/>
              <a:ahLst/>
              <a:cxnLst/>
              <a:rect l="l" t="t" r="r" b="b"/>
              <a:pathLst>
                <a:path w="5233109" h="209155">
                  <a:moveTo>
                    <a:pt x="0" y="0"/>
                  </a:moveTo>
                  <a:lnTo>
                    <a:pt x="5233109" y="0"/>
                  </a:lnTo>
                  <a:lnTo>
                    <a:pt x="5233109" y="209155"/>
                  </a:lnTo>
                  <a:lnTo>
                    <a:pt x="0" y="209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2148170"/>
            <a:chOff x="0" y="0"/>
            <a:chExt cx="5762066" cy="7836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783658"/>
            </a:xfrm>
            <a:custGeom>
              <a:avLst/>
              <a:gdLst/>
              <a:ahLst/>
              <a:cxnLst/>
              <a:rect l="l" t="t" r="r" b="b"/>
              <a:pathLst>
                <a:path w="5762066" h="783658">
                  <a:moveTo>
                    <a:pt x="0" y="0"/>
                  </a:moveTo>
                  <a:lnTo>
                    <a:pt x="5762066" y="0"/>
                  </a:lnTo>
                  <a:lnTo>
                    <a:pt x="5762066" y="783658"/>
                  </a:lnTo>
                  <a:lnTo>
                    <a:pt x="0" y="7836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7451100" y="96514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39983" y="3062549"/>
            <a:ext cx="7692734" cy="6602443"/>
            <a:chOff x="0" y="0"/>
            <a:chExt cx="2797780" cy="2401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97779" cy="2401250"/>
            </a:xfrm>
            <a:custGeom>
              <a:avLst/>
              <a:gdLst/>
              <a:ahLst/>
              <a:cxnLst/>
              <a:rect l="l" t="t" r="r" b="b"/>
              <a:pathLst>
                <a:path w="2797779" h="2401250">
                  <a:moveTo>
                    <a:pt x="0" y="0"/>
                  </a:moveTo>
                  <a:lnTo>
                    <a:pt x="2797779" y="0"/>
                  </a:lnTo>
                  <a:lnTo>
                    <a:pt x="2797779" y="2401250"/>
                  </a:lnTo>
                  <a:lnTo>
                    <a:pt x="0" y="2401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2417" y="3062549"/>
            <a:ext cx="7816075" cy="6602443"/>
            <a:chOff x="0" y="0"/>
            <a:chExt cx="2842638" cy="24012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2638" cy="2401250"/>
            </a:xfrm>
            <a:custGeom>
              <a:avLst/>
              <a:gdLst/>
              <a:ahLst/>
              <a:cxnLst/>
              <a:rect l="l" t="t" r="r" b="b"/>
              <a:pathLst>
                <a:path w="2842638" h="2401250">
                  <a:moveTo>
                    <a:pt x="0" y="0"/>
                  </a:moveTo>
                  <a:lnTo>
                    <a:pt x="2842638" y="0"/>
                  </a:lnTo>
                  <a:lnTo>
                    <a:pt x="2842638" y="2401250"/>
                  </a:lnTo>
                  <a:lnTo>
                    <a:pt x="0" y="2401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9222417" y="3673921"/>
            <a:ext cx="7791896" cy="5133735"/>
          </a:xfrm>
          <a:custGeom>
            <a:avLst/>
            <a:gdLst/>
            <a:ahLst/>
            <a:cxnLst/>
            <a:rect l="l" t="t" r="r" b="b"/>
            <a:pathLst>
              <a:path w="7791896" h="5133735">
                <a:moveTo>
                  <a:pt x="0" y="0"/>
                </a:moveTo>
                <a:lnTo>
                  <a:pt x="7791896" y="0"/>
                </a:lnTo>
                <a:lnTo>
                  <a:pt x="7791896" y="5133735"/>
                </a:lnTo>
                <a:lnTo>
                  <a:pt x="0" y="5133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0" r="-954" b="-6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693604" y="8522997"/>
            <a:ext cx="1473937" cy="1482020"/>
          </a:xfrm>
          <a:custGeom>
            <a:avLst/>
            <a:gdLst/>
            <a:ahLst/>
            <a:cxnLst/>
            <a:rect l="l" t="t" r="r" b="b"/>
            <a:pathLst>
              <a:path w="1473937" h="1482020">
                <a:moveTo>
                  <a:pt x="0" y="0"/>
                </a:moveTo>
                <a:lnTo>
                  <a:pt x="1473937" y="0"/>
                </a:lnTo>
                <a:lnTo>
                  <a:pt x="1473937" y="1482020"/>
                </a:lnTo>
                <a:lnTo>
                  <a:pt x="0" y="148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0236394">
            <a:off x="-630354" y="-555290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17027" y="740689"/>
            <a:ext cx="15031381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Guest Demographics &amp; Booking Patterns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0293" y="3309303"/>
            <a:ext cx="7079777" cy="383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Insights: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Majority of bookings were for 2 adults.</a:t>
            </a: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Most bookings did not include children or babies.</a:t>
            </a: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Families preferred resort hotels, especially in summer.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0293" y="7332980"/>
            <a:ext cx="7079777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 Case: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Targeted marketing strategies for different guest types and seasons.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832042"/>
            <a:chOff x="0" y="0"/>
            <a:chExt cx="5762066" cy="668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68334"/>
            </a:xfrm>
            <a:custGeom>
              <a:avLst/>
              <a:gdLst/>
              <a:ahLst/>
              <a:cxnLst/>
              <a:rect l="l" t="t" r="r" b="b"/>
              <a:pathLst>
                <a:path w="5762066" h="668334">
                  <a:moveTo>
                    <a:pt x="0" y="0"/>
                  </a:moveTo>
                  <a:lnTo>
                    <a:pt x="5762066" y="0"/>
                  </a:lnTo>
                  <a:lnTo>
                    <a:pt x="5762066" y="668334"/>
                  </a:lnTo>
                  <a:lnTo>
                    <a:pt x="0" y="668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983" y="2725532"/>
            <a:ext cx="15774330" cy="3980878"/>
            <a:chOff x="0" y="0"/>
            <a:chExt cx="5736985" cy="1447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36985" cy="1447810"/>
            </a:xfrm>
            <a:custGeom>
              <a:avLst/>
              <a:gdLst/>
              <a:ahLst/>
              <a:cxnLst/>
              <a:rect l="l" t="t" r="r" b="b"/>
              <a:pathLst>
                <a:path w="5736985" h="1447810">
                  <a:moveTo>
                    <a:pt x="0" y="0"/>
                  </a:moveTo>
                  <a:lnTo>
                    <a:pt x="5736985" y="0"/>
                  </a:lnTo>
                  <a:lnTo>
                    <a:pt x="5736985" y="1447810"/>
                  </a:lnTo>
                  <a:lnTo>
                    <a:pt x="0" y="1447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983" y="6527033"/>
            <a:ext cx="15774330" cy="3226612"/>
            <a:chOff x="0" y="0"/>
            <a:chExt cx="5736985" cy="11734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36985" cy="1173490"/>
            </a:xfrm>
            <a:custGeom>
              <a:avLst/>
              <a:gdLst/>
              <a:ahLst/>
              <a:cxnLst/>
              <a:rect l="l" t="t" r="r" b="b"/>
              <a:pathLst>
                <a:path w="5736985" h="1173490">
                  <a:moveTo>
                    <a:pt x="0" y="0"/>
                  </a:moveTo>
                  <a:lnTo>
                    <a:pt x="5736985" y="0"/>
                  </a:lnTo>
                  <a:lnTo>
                    <a:pt x="5736985" y="1173490"/>
                  </a:lnTo>
                  <a:lnTo>
                    <a:pt x="0" y="1173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7911264" y="4896946"/>
            <a:ext cx="8915087" cy="4421016"/>
          </a:xfrm>
          <a:custGeom>
            <a:avLst/>
            <a:gdLst/>
            <a:ahLst/>
            <a:cxnLst/>
            <a:rect l="l" t="t" r="r" b="b"/>
            <a:pathLst>
              <a:path w="8915087" h="4421016">
                <a:moveTo>
                  <a:pt x="0" y="0"/>
                </a:moveTo>
                <a:lnTo>
                  <a:pt x="8915087" y="0"/>
                </a:lnTo>
                <a:lnTo>
                  <a:pt x="8915087" y="4421016"/>
                </a:lnTo>
                <a:lnTo>
                  <a:pt x="0" y="442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90" r="-3853" b="-41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62268" y="5143500"/>
            <a:ext cx="2781259" cy="869775"/>
          </a:xfrm>
          <a:custGeom>
            <a:avLst/>
            <a:gdLst/>
            <a:ahLst/>
            <a:cxnLst/>
            <a:rect l="l" t="t" r="r" b="b"/>
            <a:pathLst>
              <a:path w="2781259" h="869775">
                <a:moveTo>
                  <a:pt x="0" y="0"/>
                </a:moveTo>
                <a:lnTo>
                  <a:pt x="2781258" y="0"/>
                </a:lnTo>
                <a:lnTo>
                  <a:pt x="2781258" y="869775"/>
                </a:lnTo>
                <a:lnTo>
                  <a:pt x="0" y="869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265694" y="5657258"/>
            <a:ext cx="2781259" cy="869775"/>
          </a:xfrm>
          <a:custGeom>
            <a:avLst/>
            <a:gdLst/>
            <a:ahLst/>
            <a:cxnLst/>
            <a:rect l="l" t="t" r="r" b="b"/>
            <a:pathLst>
              <a:path w="2781259" h="869775">
                <a:moveTo>
                  <a:pt x="0" y="0"/>
                </a:moveTo>
                <a:lnTo>
                  <a:pt x="2781258" y="0"/>
                </a:lnTo>
                <a:lnTo>
                  <a:pt x="2781258" y="869775"/>
                </a:lnTo>
                <a:lnTo>
                  <a:pt x="0" y="869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3150" y="7239810"/>
            <a:ext cx="1343877" cy="2768286"/>
          </a:xfrm>
          <a:custGeom>
            <a:avLst/>
            <a:gdLst/>
            <a:ahLst/>
            <a:cxnLst/>
            <a:rect l="l" t="t" r="r" b="b"/>
            <a:pathLst>
              <a:path w="1343877" h="2768286">
                <a:moveTo>
                  <a:pt x="0" y="0"/>
                </a:moveTo>
                <a:lnTo>
                  <a:pt x="1343877" y="0"/>
                </a:lnTo>
                <a:lnTo>
                  <a:pt x="1343877" y="2768285"/>
                </a:lnTo>
                <a:lnTo>
                  <a:pt x="0" y="2768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524925" y="978907"/>
            <a:ext cx="1044054" cy="590365"/>
          </a:xfrm>
          <a:custGeom>
            <a:avLst/>
            <a:gdLst/>
            <a:ahLst/>
            <a:cxnLst/>
            <a:rect l="l" t="t" r="r" b="b"/>
            <a:pathLst>
              <a:path w="1044054" h="590365">
                <a:moveTo>
                  <a:pt x="0" y="0"/>
                </a:moveTo>
                <a:lnTo>
                  <a:pt x="1044054" y="0"/>
                </a:lnTo>
                <a:lnTo>
                  <a:pt x="1044054" y="590365"/>
                </a:lnTo>
                <a:lnTo>
                  <a:pt x="0" y="590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579352" y="2790650"/>
            <a:ext cx="14766466" cy="14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Insights: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Resort hotels peak in July–August; city hotels maintain steady demand.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7027" y="1197889"/>
            <a:ext cx="1503138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Seasonal and Monthly Trends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7027" y="6593666"/>
            <a:ext cx="6397030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Actionable Insight: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Adjust pricing and promotions based on seasonal demand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9352" y="4544521"/>
            <a:ext cx="5321468" cy="14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ctr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Booking volume is seasonal and varies by month and hotel type.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832042"/>
            <a:chOff x="0" y="0"/>
            <a:chExt cx="5762066" cy="668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68334"/>
            </a:xfrm>
            <a:custGeom>
              <a:avLst/>
              <a:gdLst/>
              <a:ahLst/>
              <a:cxnLst/>
              <a:rect l="l" t="t" r="r" b="b"/>
              <a:pathLst>
                <a:path w="5762066" h="668334">
                  <a:moveTo>
                    <a:pt x="0" y="0"/>
                  </a:moveTo>
                  <a:lnTo>
                    <a:pt x="5762066" y="0"/>
                  </a:lnTo>
                  <a:lnTo>
                    <a:pt x="5762066" y="668334"/>
                  </a:lnTo>
                  <a:lnTo>
                    <a:pt x="0" y="6683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983" y="2725532"/>
            <a:ext cx="15774330" cy="3801501"/>
            <a:chOff x="0" y="0"/>
            <a:chExt cx="5736985" cy="13825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36985" cy="1382572"/>
            </a:xfrm>
            <a:custGeom>
              <a:avLst/>
              <a:gdLst/>
              <a:ahLst/>
              <a:cxnLst/>
              <a:rect l="l" t="t" r="r" b="b"/>
              <a:pathLst>
                <a:path w="5736985" h="1382572">
                  <a:moveTo>
                    <a:pt x="0" y="0"/>
                  </a:moveTo>
                  <a:lnTo>
                    <a:pt x="5736985" y="0"/>
                  </a:lnTo>
                  <a:lnTo>
                    <a:pt x="5736985" y="1382572"/>
                  </a:lnTo>
                  <a:lnTo>
                    <a:pt x="0" y="1382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294" y="6527033"/>
            <a:ext cx="15774330" cy="3226612"/>
            <a:chOff x="0" y="0"/>
            <a:chExt cx="5736985" cy="11734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36985" cy="1173490"/>
            </a:xfrm>
            <a:custGeom>
              <a:avLst/>
              <a:gdLst/>
              <a:ahLst/>
              <a:cxnLst/>
              <a:rect l="l" t="t" r="r" b="b"/>
              <a:pathLst>
                <a:path w="5736985" h="1173490">
                  <a:moveTo>
                    <a:pt x="0" y="0"/>
                  </a:moveTo>
                  <a:lnTo>
                    <a:pt x="5736985" y="0"/>
                  </a:lnTo>
                  <a:lnTo>
                    <a:pt x="5736985" y="1173490"/>
                  </a:lnTo>
                  <a:lnTo>
                    <a:pt x="0" y="1173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046952" y="1028700"/>
            <a:ext cx="588866" cy="1362854"/>
          </a:xfrm>
          <a:custGeom>
            <a:avLst/>
            <a:gdLst/>
            <a:ahLst/>
            <a:cxnLst/>
            <a:rect l="l" t="t" r="r" b="b"/>
            <a:pathLst>
              <a:path w="588866" h="1362854">
                <a:moveTo>
                  <a:pt x="0" y="0"/>
                </a:moveTo>
                <a:lnTo>
                  <a:pt x="588867" y="0"/>
                </a:lnTo>
                <a:lnTo>
                  <a:pt x="588867" y="1362854"/>
                </a:lnTo>
                <a:lnTo>
                  <a:pt x="0" y="1362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368137" y="5077921"/>
            <a:ext cx="12512209" cy="4471807"/>
          </a:xfrm>
          <a:custGeom>
            <a:avLst/>
            <a:gdLst/>
            <a:ahLst/>
            <a:cxnLst/>
            <a:rect l="l" t="t" r="r" b="b"/>
            <a:pathLst>
              <a:path w="12512209" h="4471807">
                <a:moveTo>
                  <a:pt x="0" y="0"/>
                </a:moveTo>
                <a:lnTo>
                  <a:pt x="12512209" y="0"/>
                </a:lnTo>
                <a:lnTo>
                  <a:pt x="12512209" y="4471807"/>
                </a:lnTo>
                <a:lnTo>
                  <a:pt x="0" y="4471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" r="-34" b="-179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29063">
            <a:off x="9752319" y="7518680"/>
            <a:ext cx="1743845" cy="1243318"/>
          </a:xfrm>
          <a:custGeom>
            <a:avLst/>
            <a:gdLst/>
            <a:ahLst/>
            <a:cxnLst/>
            <a:rect l="l" t="t" r="r" b="b"/>
            <a:pathLst>
              <a:path w="1743845" h="1243318">
                <a:moveTo>
                  <a:pt x="0" y="0"/>
                </a:moveTo>
                <a:lnTo>
                  <a:pt x="1743845" y="0"/>
                </a:lnTo>
                <a:lnTo>
                  <a:pt x="1743845" y="1243319"/>
                </a:lnTo>
                <a:lnTo>
                  <a:pt x="0" y="1243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79352" y="2790650"/>
            <a:ext cx="14766466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Insights: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Guests with more special requests were less likely to cancel.</a:t>
            </a: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Higher special request count indicated higher engagement and commitment.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7027" y="1197889"/>
            <a:ext cx="1503138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Special Requests and Behavior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7027" y="5086350"/>
            <a:ext cx="2745396" cy="383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Actionable Strategy: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Use request data as a soft predictor for booking reliability.</a:t>
            </a:r>
          </a:p>
        </p:txBody>
      </p:sp>
      <p:sp>
        <p:nvSpPr>
          <p:cNvPr id="15" name="Freeform 15"/>
          <p:cNvSpPr/>
          <p:nvPr/>
        </p:nvSpPr>
        <p:spPr>
          <a:xfrm rot="-907312">
            <a:off x="14967805" y="882485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6"/>
                </a:lnTo>
                <a:lnTo>
                  <a:pt x="0" y="8668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0063111">
            <a:off x="379203" y="283203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657204"/>
            <a:ext cx="15795020" cy="1540757"/>
            <a:chOff x="0" y="0"/>
            <a:chExt cx="5762066" cy="5620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562072"/>
            </a:xfrm>
            <a:custGeom>
              <a:avLst/>
              <a:gdLst/>
              <a:ahLst/>
              <a:cxnLst/>
              <a:rect l="l" t="t" r="r" b="b"/>
              <a:pathLst>
                <a:path w="5762066" h="562072">
                  <a:moveTo>
                    <a:pt x="0" y="0"/>
                  </a:moveTo>
                  <a:lnTo>
                    <a:pt x="5762066" y="0"/>
                  </a:lnTo>
                  <a:lnTo>
                    <a:pt x="5762066" y="562072"/>
                  </a:lnTo>
                  <a:lnTo>
                    <a:pt x="0" y="562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6490" y="565567"/>
            <a:ext cx="15795020" cy="154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Correlation 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8565059" y="188139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46490" y="2625279"/>
            <a:ext cx="15795020" cy="7350276"/>
            <a:chOff x="0" y="0"/>
            <a:chExt cx="5762066" cy="2681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62066" cy="2681400"/>
            </a:xfrm>
            <a:custGeom>
              <a:avLst/>
              <a:gdLst/>
              <a:ahLst/>
              <a:cxnLst/>
              <a:rect l="l" t="t" r="r" b="b"/>
              <a:pathLst>
                <a:path w="5762066" h="2681400">
                  <a:moveTo>
                    <a:pt x="0" y="0"/>
                  </a:moveTo>
                  <a:lnTo>
                    <a:pt x="5762066" y="0"/>
                  </a:lnTo>
                  <a:lnTo>
                    <a:pt x="5762066" y="2681400"/>
                  </a:lnTo>
                  <a:lnTo>
                    <a:pt x="0" y="2681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8290697" y="2625279"/>
            <a:ext cx="8282001" cy="7350276"/>
          </a:xfrm>
          <a:custGeom>
            <a:avLst/>
            <a:gdLst/>
            <a:ahLst/>
            <a:cxnLst/>
            <a:rect l="l" t="t" r="r" b="b"/>
            <a:pathLst>
              <a:path w="8282001" h="7350276">
                <a:moveTo>
                  <a:pt x="0" y="0"/>
                </a:moveTo>
                <a:lnTo>
                  <a:pt x="8282000" y="0"/>
                </a:lnTo>
                <a:lnTo>
                  <a:pt x="8282000" y="7350276"/>
                </a:lnTo>
                <a:lnTo>
                  <a:pt x="0" y="7350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63214" y="669406"/>
            <a:ext cx="1622557" cy="1516353"/>
          </a:xfrm>
          <a:custGeom>
            <a:avLst/>
            <a:gdLst/>
            <a:ahLst/>
            <a:cxnLst/>
            <a:rect l="l" t="t" r="r" b="b"/>
            <a:pathLst>
              <a:path w="1622557" h="1516353">
                <a:moveTo>
                  <a:pt x="0" y="0"/>
                </a:moveTo>
                <a:lnTo>
                  <a:pt x="1622557" y="0"/>
                </a:lnTo>
                <a:lnTo>
                  <a:pt x="1622557" y="1516353"/>
                </a:lnTo>
                <a:lnTo>
                  <a:pt x="0" y="1516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1056" y="2928897"/>
            <a:ext cx="6859641" cy="43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Highlights</a:t>
            </a:r>
            <a:r>
              <a:rPr lang="en-US" sz="2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l">
              <a:lnSpc>
                <a:spcPts val="3769"/>
              </a:lnSpc>
            </a:pPr>
            <a:endParaRPr lang="en-US" sz="2899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lead_time shows a strong positive correlation with cancellations.</a:t>
            </a: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total_of_special_requests has a slight negative correlation.</a:t>
            </a:r>
          </a:p>
          <a:p>
            <a:pPr marL="626106" lvl="1" indent="-313053" algn="l">
              <a:lnSpc>
                <a:spcPts val="376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Moderate correlations among duration, ADR, and repeat guest status.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1056" y="7520521"/>
            <a:ext cx="6859641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 in Modeling: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  <a:endParaRPr lang="en-US" sz="2899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Supports feature selection for predicting cancellations.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4" y="2703183"/>
            <a:ext cx="16436355" cy="7140168"/>
            <a:chOff x="0" y="0"/>
            <a:chExt cx="5996027" cy="26047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604753"/>
            </a:xfrm>
            <a:custGeom>
              <a:avLst/>
              <a:gdLst/>
              <a:ahLst/>
              <a:cxnLst/>
              <a:rect l="l" t="t" r="r" b="b"/>
              <a:pathLst>
                <a:path w="5996027" h="2604753">
                  <a:moveTo>
                    <a:pt x="0" y="0"/>
                  </a:moveTo>
                  <a:lnTo>
                    <a:pt x="5996027" y="0"/>
                  </a:lnTo>
                  <a:lnTo>
                    <a:pt x="5996027" y="2604753"/>
                  </a:lnTo>
                  <a:lnTo>
                    <a:pt x="0" y="2604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450756">
            <a:off x="-477236" y="-142266"/>
            <a:ext cx="2765463" cy="1598940"/>
          </a:xfrm>
          <a:custGeom>
            <a:avLst/>
            <a:gdLst/>
            <a:ahLst/>
            <a:cxnLst/>
            <a:rect l="l" t="t" r="r" b="b"/>
            <a:pathLst>
              <a:path w="2765463" h="1598940">
                <a:moveTo>
                  <a:pt x="0" y="0"/>
                </a:moveTo>
                <a:lnTo>
                  <a:pt x="2765463" y="0"/>
                </a:lnTo>
                <a:lnTo>
                  <a:pt x="2765463" y="1598940"/>
                </a:lnTo>
                <a:lnTo>
                  <a:pt x="0" y="1598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241940" y="1178748"/>
            <a:ext cx="1065409" cy="863950"/>
          </a:xfrm>
          <a:custGeom>
            <a:avLst/>
            <a:gdLst/>
            <a:ahLst/>
            <a:cxnLst/>
            <a:rect l="l" t="t" r="r" b="b"/>
            <a:pathLst>
              <a:path w="1065409" h="863950">
                <a:moveTo>
                  <a:pt x="0" y="0"/>
                </a:moveTo>
                <a:lnTo>
                  <a:pt x="1065410" y="0"/>
                </a:lnTo>
                <a:lnTo>
                  <a:pt x="1065410" y="863950"/>
                </a:lnTo>
                <a:lnTo>
                  <a:pt x="0" y="8639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43000" y="2748717"/>
            <a:ext cx="14164350" cy="7268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Features: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endParaRPr lang="en-US" sz="2839" b="1" dirty="0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Booking Trends Overview: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View monthly bookings, cancellations, and occupancy rates.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Guest Segmentation: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Filter by customer type (e.g., Transient, Contract, Family) to see behavior and revenue.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 Insights: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Visualize revenue and cancellations by country or region.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Revenue &amp; ADR Monitoring: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Track average daily rate, total revenue, and performance by room type or season.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Cancellation Predictors: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Interactive lead time, deposit type, and special request correlation analysis.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b="1" dirty="0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Real-Time Filters: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dirty="0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Filter dashboard by hotel type, year, season, booking channel, and more.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6549724" y="2664790"/>
            <a:ext cx="9774876" cy="7268953"/>
          </a:xfrm>
          <a:custGeom>
            <a:avLst/>
            <a:gdLst/>
            <a:ahLst/>
            <a:cxnLst/>
            <a:rect l="l" t="t" r="r" b="b"/>
            <a:pathLst>
              <a:path w="9774876" h="7268953">
                <a:moveTo>
                  <a:pt x="0" y="0"/>
                </a:moveTo>
                <a:lnTo>
                  <a:pt x="9774876" y="0"/>
                </a:lnTo>
                <a:lnTo>
                  <a:pt x="9774876" y="7268953"/>
                </a:lnTo>
                <a:lnTo>
                  <a:pt x="0" y="7268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984362" y="820148"/>
            <a:ext cx="14278622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Dashboard Demo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25823" y="463919"/>
            <a:ext cx="16436355" cy="9359162"/>
            <a:chOff x="0" y="0"/>
            <a:chExt cx="5996027" cy="3414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3414248"/>
            </a:xfrm>
            <a:custGeom>
              <a:avLst/>
              <a:gdLst/>
              <a:ahLst/>
              <a:cxnLst/>
              <a:rect l="l" t="t" r="r" b="b"/>
              <a:pathLst>
                <a:path w="5996027" h="3414248">
                  <a:moveTo>
                    <a:pt x="0" y="0"/>
                  </a:moveTo>
                  <a:lnTo>
                    <a:pt x="5996027" y="0"/>
                  </a:lnTo>
                  <a:lnTo>
                    <a:pt x="5996027" y="3414248"/>
                  </a:lnTo>
                  <a:lnTo>
                    <a:pt x="0" y="3414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25823" y="463919"/>
            <a:ext cx="7853213" cy="4311954"/>
          </a:xfrm>
          <a:custGeom>
            <a:avLst/>
            <a:gdLst/>
            <a:ahLst/>
            <a:cxnLst/>
            <a:rect l="l" t="t" r="r" b="b"/>
            <a:pathLst>
              <a:path w="7853213" h="4311954">
                <a:moveTo>
                  <a:pt x="0" y="0"/>
                </a:moveTo>
                <a:lnTo>
                  <a:pt x="7853212" y="0"/>
                </a:lnTo>
                <a:lnTo>
                  <a:pt x="7853212" y="4311954"/>
                </a:lnTo>
                <a:lnTo>
                  <a:pt x="0" y="431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7" b="-7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9035" y="463919"/>
            <a:ext cx="8583142" cy="4311954"/>
          </a:xfrm>
          <a:custGeom>
            <a:avLst/>
            <a:gdLst/>
            <a:ahLst/>
            <a:cxnLst/>
            <a:rect l="l" t="t" r="r" b="b"/>
            <a:pathLst>
              <a:path w="8583142" h="4311954">
                <a:moveTo>
                  <a:pt x="0" y="0"/>
                </a:moveTo>
                <a:lnTo>
                  <a:pt x="8583142" y="0"/>
                </a:lnTo>
                <a:lnTo>
                  <a:pt x="8583142" y="4311954"/>
                </a:lnTo>
                <a:lnTo>
                  <a:pt x="0" y="431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29" b="-16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245195" y="4775873"/>
            <a:ext cx="9886272" cy="4969036"/>
          </a:xfrm>
          <a:custGeom>
            <a:avLst/>
            <a:gdLst/>
            <a:ahLst/>
            <a:cxnLst/>
            <a:rect l="l" t="t" r="r" b="b"/>
            <a:pathLst>
              <a:path w="9886272" h="4969036">
                <a:moveTo>
                  <a:pt x="0" y="0"/>
                </a:moveTo>
                <a:lnTo>
                  <a:pt x="9886272" y="0"/>
                </a:lnTo>
                <a:lnTo>
                  <a:pt x="9886272" y="4969036"/>
                </a:lnTo>
                <a:lnTo>
                  <a:pt x="0" y="4969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72" b="-29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9095" y="4775873"/>
            <a:ext cx="3086100" cy="1407255"/>
            <a:chOff x="0" y="0"/>
            <a:chExt cx="812800" cy="3706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70635"/>
            </a:xfrm>
            <a:custGeom>
              <a:avLst/>
              <a:gdLst/>
              <a:ahLst/>
              <a:cxnLst/>
              <a:rect l="l" t="t" r="r" b="b"/>
              <a:pathLst>
                <a:path w="812800" h="370635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327988"/>
                  </a:lnTo>
                  <a:cubicBezTo>
                    <a:pt x="812800" y="339299"/>
                    <a:pt x="808307" y="350146"/>
                    <a:pt x="800309" y="358144"/>
                  </a:cubicBezTo>
                  <a:cubicBezTo>
                    <a:pt x="792311" y="366142"/>
                    <a:pt x="781464" y="370635"/>
                    <a:pt x="770153" y="370635"/>
                  </a:cubicBezTo>
                  <a:lnTo>
                    <a:pt x="42647" y="370635"/>
                  </a:lnTo>
                  <a:cubicBezTo>
                    <a:pt x="31336" y="370635"/>
                    <a:pt x="20489" y="366142"/>
                    <a:pt x="12491" y="358144"/>
                  </a:cubicBezTo>
                  <a:cubicBezTo>
                    <a:pt x="4493" y="350146"/>
                    <a:pt x="0" y="339299"/>
                    <a:pt x="0" y="327988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F9F9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41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095" y="236090"/>
            <a:ext cx="3086100" cy="662724"/>
            <a:chOff x="0" y="0"/>
            <a:chExt cx="812800" cy="1745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74545"/>
            </a:xfrm>
            <a:custGeom>
              <a:avLst/>
              <a:gdLst/>
              <a:ahLst/>
              <a:cxnLst/>
              <a:rect l="l" t="t" r="r" b="b"/>
              <a:pathLst>
                <a:path w="812800" h="174545">
                  <a:moveTo>
                    <a:pt x="42647" y="0"/>
                  </a:moveTo>
                  <a:lnTo>
                    <a:pt x="770153" y="0"/>
                  </a:lnTo>
                  <a:cubicBezTo>
                    <a:pt x="781464" y="0"/>
                    <a:pt x="792311" y="4493"/>
                    <a:pt x="800309" y="12491"/>
                  </a:cubicBezTo>
                  <a:cubicBezTo>
                    <a:pt x="808307" y="20489"/>
                    <a:pt x="812800" y="31336"/>
                    <a:pt x="812800" y="42647"/>
                  </a:cubicBezTo>
                  <a:lnTo>
                    <a:pt x="812800" y="131898"/>
                  </a:lnTo>
                  <a:cubicBezTo>
                    <a:pt x="812800" y="155451"/>
                    <a:pt x="793706" y="174545"/>
                    <a:pt x="770153" y="174545"/>
                  </a:cubicBezTo>
                  <a:lnTo>
                    <a:pt x="42647" y="174545"/>
                  </a:lnTo>
                  <a:cubicBezTo>
                    <a:pt x="31336" y="174545"/>
                    <a:pt x="20489" y="170052"/>
                    <a:pt x="12491" y="162054"/>
                  </a:cubicBezTo>
                  <a:cubicBezTo>
                    <a:pt x="4493" y="154056"/>
                    <a:pt x="0" y="143208"/>
                    <a:pt x="0" y="131898"/>
                  </a:cubicBezTo>
                  <a:lnTo>
                    <a:pt x="0" y="42647"/>
                  </a:lnTo>
                  <a:cubicBezTo>
                    <a:pt x="0" y="31336"/>
                    <a:pt x="4493" y="20489"/>
                    <a:pt x="12491" y="12491"/>
                  </a:cubicBezTo>
                  <a:cubicBezTo>
                    <a:pt x="20489" y="4493"/>
                    <a:pt x="31336" y="0"/>
                    <a:pt x="42647" y="0"/>
                  </a:cubicBezTo>
                  <a:close/>
                </a:path>
              </a:pathLst>
            </a:custGeom>
            <a:solidFill>
              <a:srgbClr val="F9F9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22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318061" y="6814060"/>
            <a:ext cx="3941239" cy="2930849"/>
          </a:xfrm>
          <a:custGeom>
            <a:avLst/>
            <a:gdLst/>
            <a:ahLst/>
            <a:cxnLst/>
            <a:rect l="l" t="t" r="r" b="b"/>
            <a:pathLst>
              <a:path w="3941239" h="2930849">
                <a:moveTo>
                  <a:pt x="0" y="0"/>
                </a:moveTo>
                <a:lnTo>
                  <a:pt x="3941239" y="0"/>
                </a:lnTo>
                <a:lnTo>
                  <a:pt x="3941239" y="2930849"/>
                </a:lnTo>
                <a:lnTo>
                  <a:pt x="0" y="2930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15273" y="4972789"/>
            <a:ext cx="3086100" cy="110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GUI Version using tkinter and ttkbootstrap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095" y="416294"/>
            <a:ext cx="3086100" cy="38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streamlit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2929908"/>
            <a:ext cx="8045761" cy="5765509"/>
            <a:chOff x="0" y="0"/>
            <a:chExt cx="2935115" cy="2103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5115" cy="2103273"/>
            </a:xfrm>
            <a:custGeom>
              <a:avLst/>
              <a:gdLst/>
              <a:ahLst/>
              <a:cxnLst/>
              <a:rect l="l" t="t" r="r" b="b"/>
              <a:pathLst>
                <a:path w="2935115" h="2103273">
                  <a:moveTo>
                    <a:pt x="0" y="0"/>
                  </a:moveTo>
                  <a:lnTo>
                    <a:pt x="2935115" y="0"/>
                  </a:lnTo>
                  <a:lnTo>
                    <a:pt x="2935115" y="2103273"/>
                  </a:lnTo>
                  <a:lnTo>
                    <a:pt x="0" y="21032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973442"/>
            <a:ext cx="8045761" cy="1550064"/>
            <a:chOff x="0" y="0"/>
            <a:chExt cx="2935115" cy="565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35115" cy="565467"/>
            </a:xfrm>
            <a:custGeom>
              <a:avLst/>
              <a:gdLst/>
              <a:ahLst/>
              <a:cxnLst/>
              <a:rect l="l" t="t" r="r" b="b"/>
              <a:pathLst>
                <a:path w="2935115" h="565467">
                  <a:moveTo>
                    <a:pt x="0" y="0"/>
                  </a:moveTo>
                  <a:lnTo>
                    <a:pt x="2935115" y="0"/>
                  </a:lnTo>
                  <a:lnTo>
                    <a:pt x="2935115" y="565467"/>
                  </a:lnTo>
                  <a:lnTo>
                    <a:pt x="0" y="56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01531" y="973442"/>
            <a:ext cx="8360528" cy="7721975"/>
            <a:chOff x="0" y="0"/>
            <a:chExt cx="3049943" cy="28169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943" cy="2816997"/>
            </a:xfrm>
            <a:custGeom>
              <a:avLst/>
              <a:gdLst/>
              <a:ahLst/>
              <a:cxnLst/>
              <a:rect l="l" t="t" r="r" b="b"/>
              <a:pathLst>
                <a:path w="3049943" h="2816997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5495" y="1057048"/>
            <a:ext cx="7664234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9000" b="1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Aliens </a:t>
            </a: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441250" y="656871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7084" y="44602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88274" y="-1698172"/>
            <a:ext cx="3603564" cy="3184240"/>
          </a:xfrm>
          <a:custGeom>
            <a:avLst/>
            <a:gdLst/>
            <a:ahLst/>
            <a:cxnLst/>
            <a:rect l="l" t="t" r="r" b="b"/>
            <a:pathLst>
              <a:path w="3603564" h="3184240">
                <a:moveTo>
                  <a:pt x="0" y="0"/>
                </a:moveTo>
                <a:lnTo>
                  <a:pt x="3603564" y="0"/>
                </a:lnTo>
                <a:lnTo>
                  <a:pt x="3603564" y="3184240"/>
                </a:lnTo>
                <a:lnTo>
                  <a:pt x="0" y="3184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96800" y="6434548"/>
            <a:ext cx="5744614" cy="3696359"/>
          </a:xfrm>
          <a:custGeom>
            <a:avLst/>
            <a:gdLst/>
            <a:ahLst/>
            <a:cxnLst/>
            <a:rect l="l" t="t" r="r" b="b"/>
            <a:pathLst>
              <a:path w="6466114" h="4114800">
                <a:moveTo>
                  <a:pt x="0" y="0"/>
                </a:moveTo>
                <a:lnTo>
                  <a:pt x="6466115" y="0"/>
                </a:lnTo>
                <a:lnTo>
                  <a:pt x="64661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614365" y="4466781"/>
            <a:ext cx="2184585" cy="4114800"/>
          </a:xfrm>
          <a:custGeom>
            <a:avLst/>
            <a:gdLst/>
            <a:ahLst/>
            <a:cxnLst/>
            <a:rect l="l" t="t" r="r" b="b"/>
            <a:pathLst>
              <a:path w="2184585" h="4114800">
                <a:moveTo>
                  <a:pt x="0" y="0"/>
                </a:moveTo>
                <a:lnTo>
                  <a:pt x="2184585" y="0"/>
                </a:lnTo>
                <a:lnTo>
                  <a:pt x="2184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05495" y="3143357"/>
            <a:ext cx="5708870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202020"/>
                </a:solidFill>
                <a:latin typeface="Garet"/>
                <a:ea typeface="Garet"/>
                <a:cs typeface="Garet"/>
                <a:sym typeface="Garet"/>
              </a:rPr>
              <a:t>Team Members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362006"/>
            <a:ext cx="5760995" cy="176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227" lvl="1" indent="-357613" algn="l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Alaa Gabr</a:t>
            </a:r>
          </a:p>
          <a:p>
            <a:pPr marL="715227" lvl="1" indent="-357613" algn="l">
              <a:lnSpc>
                <a:spcPts val="4637"/>
              </a:lnSpc>
              <a:buFont typeface="Arial"/>
              <a:buChar char="•"/>
            </a:pPr>
            <a:r>
              <a:rPr lang="en-US" sz="3312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Eman Abdelrahman </a:t>
            </a:r>
          </a:p>
          <a:p>
            <a:pPr marL="715227" lvl="1" indent="-357613" algn="l">
              <a:lnSpc>
                <a:spcPts val="4637"/>
              </a:lnSpc>
              <a:spcBef>
                <a:spcPct val="0"/>
              </a:spcBef>
              <a:buFont typeface="Arial"/>
              <a:buChar char="•"/>
            </a:pPr>
            <a:r>
              <a:rPr lang="en-US" sz="3312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Hagar Wagdi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69414" y="1009423"/>
            <a:ext cx="8360528" cy="91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58105" y="2074585"/>
            <a:ext cx="7983145" cy="435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7"/>
              </a:lnSpc>
              <a:spcBef>
                <a:spcPct val="0"/>
              </a:spcBef>
            </a:pPr>
            <a:r>
              <a:rPr lang="en-US" sz="30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We are a passionate team of data analysts who collaborated to explore and interpret hotel booking data.</a:t>
            </a:r>
          </a:p>
          <a:p>
            <a:pPr algn="ctr">
              <a:lnSpc>
                <a:spcPts val="4337"/>
              </a:lnSpc>
              <a:spcBef>
                <a:spcPct val="0"/>
              </a:spcBef>
            </a:pPr>
            <a:r>
              <a:rPr lang="en-US" sz="30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Our project journey—from data wrangling and analysis to final insights—was driven by curiosity, teamwork, and a shared goal:</a:t>
            </a:r>
          </a:p>
          <a:p>
            <a:pPr algn="ctr">
              <a:lnSpc>
                <a:spcPts val="4337"/>
              </a:lnSpc>
              <a:spcBef>
                <a:spcPct val="0"/>
              </a:spcBef>
            </a:pPr>
            <a:r>
              <a:rPr lang="en-US" sz="309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Transforming data into meaningful business decisions.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856052"/>
            <a:ext cx="16436355" cy="7140168"/>
            <a:chOff x="0" y="0"/>
            <a:chExt cx="5996027" cy="26047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604753"/>
            </a:xfrm>
            <a:custGeom>
              <a:avLst/>
              <a:gdLst/>
              <a:ahLst/>
              <a:cxnLst/>
              <a:rect l="l" t="t" r="r" b="b"/>
              <a:pathLst>
                <a:path w="5996027" h="2604753">
                  <a:moveTo>
                    <a:pt x="0" y="0"/>
                  </a:moveTo>
                  <a:lnTo>
                    <a:pt x="5996027" y="0"/>
                  </a:lnTo>
                  <a:lnTo>
                    <a:pt x="5996027" y="2604753"/>
                  </a:lnTo>
                  <a:lnTo>
                    <a:pt x="0" y="26047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185779">
            <a:off x="-1592018" y="112038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30975" y="2935717"/>
            <a:ext cx="15985394" cy="7235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sz="272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Reduce Cancellations:</a:t>
            </a:r>
          </a:p>
          <a:p>
            <a:pPr algn="l">
              <a:lnSpc>
                <a:spcPts val="3548"/>
              </a:lnSpc>
            </a:pPr>
            <a:endParaRPr lang="en-US" sz="272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9335" lvl="1" indent="-294667" algn="l">
              <a:lnSpc>
                <a:spcPts val="3548"/>
              </a:lnSpc>
              <a:buFont typeface="Arial"/>
              <a:buChar char="•"/>
            </a:pPr>
            <a:r>
              <a:rPr lang="en-US" sz="272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Require deposits or promote non-refundable bookings, especially for long lead-time reservations.</a:t>
            </a:r>
          </a:p>
          <a:p>
            <a:pPr marL="589335" lvl="1" indent="-294667" algn="l">
              <a:lnSpc>
                <a:spcPts val="3548"/>
              </a:lnSpc>
              <a:buFont typeface="Arial"/>
              <a:buChar char="•"/>
            </a:pPr>
            <a:r>
              <a:rPr lang="en-US" sz="272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Use automated reminders and flexible rebooking policies to retain early bookers.</a:t>
            </a:r>
          </a:p>
          <a:p>
            <a:pPr algn="l">
              <a:lnSpc>
                <a:spcPts val="3548"/>
              </a:lnSpc>
            </a:pPr>
            <a:endParaRPr lang="en-US" sz="2729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548"/>
              </a:lnSpc>
            </a:pPr>
            <a:r>
              <a:rPr lang="en-US" sz="272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Leverage Customer Segmentation:</a:t>
            </a:r>
          </a:p>
          <a:p>
            <a:pPr algn="l">
              <a:lnSpc>
                <a:spcPts val="3548"/>
              </a:lnSpc>
            </a:pPr>
            <a:endParaRPr lang="en-US" sz="272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9335" lvl="1" indent="-294667" algn="l">
              <a:lnSpc>
                <a:spcPts val="3548"/>
              </a:lnSpc>
              <a:buFont typeface="Arial"/>
              <a:buChar char="•"/>
            </a:pPr>
            <a:r>
              <a:rPr lang="en-US" sz="272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Retain Contract customers with loyalty offers and B2B incentives.</a:t>
            </a:r>
          </a:p>
          <a:p>
            <a:pPr marL="589335" lvl="1" indent="-294667" algn="l">
              <a:lnSpc>
                <a:spcPts val="3548"/>
              </a:lnSpc>
              <a:buFont typeface="Arial"/>
              <a:buChar char="•"/>
            </a:pPr>
            <a:r>
              <a:rPr lang="en-US" sz="272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Target Transient customers with cancellation reduction tactics (e.g., personalized offers).</a:t>
            </a:r>
          </a:p>
          <a:p>
            <a:pPr algn="l">
              <a:lnSpc>
                <a:spcPts val="3548"/>
              </a:lnSpc>
            </a:pPr>
            <a:endParaRPr lang="en-US" sz="2729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548"/>
              </a:lnSpc>
            </a:pPr>
            <a:r>
              <a:rPr lang="en-US" sz="272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 Special Requests as Loyalty Signals:</a:t>
            </a:r>
          </a:p>
          <a:p>
            <a:pPr algn="l">
              <a:lnSpc>
                <a:spcPts val="3548"/>
              </a:lnSpc>
            </a:pPr>
            <a:endParaRPr lang="en-US" sz="272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9335" lvl="1" indent="-294667" algn="l">
              <a:lnSpc>
                <a:spcPts val="3548"/>
              </a:lnSpc>
              <a:buFont typeface="Arial"/>
              <a:buChar char="•"/>
            </a:pPr>
            <a:r>
              <a:rPr lang="en-US" sz="272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Encourage guests to make requests during booking to increase engagement.</a:t>
            </a:r>
          </a:p>
          <a:p>
            <a:pPr marL="589335" lvl="1" indent="-294667" algn="l">
              <a:lnSpc>
                <a:spcPts val="3548"/>
              </a:lnSpc>
              <a:buFont typeface="Arial"/>
              <a:buChar char="•"/>
            </a:pPr>
            <a:r>
              <a:rPr lang="en-US" sz="272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Use request volume to identify and reward loyal guests.</a:t>
            </a:r>
          </a:p>
          <a:p>
            <a:pPr algn="l">
              <a:lnSpc>
                <a:spcPts val="3548"/>
              </a:lnSpc>
            </a:pPr>
            <a:endParaRPr lang="en-US" sz="2729">
              <a:solidFill>
                <a:srgbClr val="20202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82990" y="9250252"/>
            <a:ext cx="922344" cy="998601"/>
          </a:xfrm>
          <a:custGeom>
            <a:avLst/>
            <a:gdLst/>
            <a:ahLst/>
            <a:cxnLst/>
            <a:rect l="l" t="t" r="r" b="b"/>
            <a:pathLst>
              <a:path w="922344" h="998601">
                <a:moveTo>
                  <a:pt x="0" y="0"/>
                </a:moveTo>
                <a:lnTo>
                  <a:pt x="922344" y="0"/>
                </a:lnTo>
                <a:lnTo>
                  <a:pt x="922344" y="998601"/>
                </a:lnTo>
                <a:lnTo>
                  <a:pt x="0" y="998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984362" y="820148"/>
            <a:ext cx="14278622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Final Recommendations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30975" y="3094150"/>
            <a:ext cx="7520277" cy="7702332"/>
          </a:xfrm>
          <a:custGeom>
            <a:avLst/>
            <a:gdLst/>
            <a:ahLst/>
            <a:cxnLst/>
            <a:rect l="l" t="t" r="r" b="b"/>
            <a:pathLst>
              <a:path w="7520277" h="7702332">
                <a:moveTo>
                  <a:pt x="0" y="0"/>
                </a:moveTo>
                <a:lnTo>
                  <a:pt x="7520277" y="0"/>
                </a:lnTo>
                <a:lnTo>
                  <a:pt x="7520277" y="7702331"/>
                </a:lnTo>
                <a:lnTo>
                  <a:pt x="0" y="77023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30311" y="607860"/>
            <a:ext cx="16436355" cy="9359162"/>
            <a:chOff x="0" y="0"/>
            <a:chExt cx="5996027" cy="3414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3414248"/>
            </a:xfrm>
            <a:custGeom>
              <a:avLst/>
              <a:gdLst/>
              <a:ahLst/>
              <a:cxnLst/>
              <a:rect l="l" t="t" r="r" b="b"/>
              <a:pathLst>
                <a:path w="5996027" h="3414248">
                  <a:moveTo>
                    <a:pt x="0" y="0"/>
                  </a:moveTo>
                  <a:lnTo>
                    <a:pt x="5996027" y="0"/>
                  </a:lnTo>
                  <a:lnTo>
                    <a:pt x="5996027" y="3414248"/>
                  </a:lnTo>
                  <a:lnTo>
                    <a:pt x="0" y="3414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804834"/>
            <a:ext cx="13626806" cy="853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727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 for Seasonality: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Implement dynamic pricing based on booking season.</a:t>
            </a: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Adjust staffing and promotional strategies to match seasonal demand.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727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Diversify and Strengthen Booking Channels: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Reduce dependency on OTAs by boosting direct bookings.</a:t>
            </a: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Expand corporate and travel agency partnerships.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727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Enforce Smart Deposit Policies: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Require deposits for high-risk market segments.</a:t>
            </a: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Offer discounts for non-refundable bookings to lock in revenue early.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727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Regional Customization:</a:t>
            </a:r>
          </a:p>
          <a:p>
            <a:pPr algn="l">
              <a:lnSpc>
                <a:spcPts val="3545"/>
              </a:lnSpc>
              <a:spcBef>
                <a:spcPct val="0"/>
              </a:spcBef>
            </a:pPr>
            <a:endParaRPr lang="en-US" sz="2727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Focus marketing efforts on high-revenue countries.</a:t>
            </a:r>
          </a:p>
          <a:p>
            <a:pPr marL="588889" lvl="1" indent="-294444" algn="l">
              <a:lnSpc>
                <a:spcPts val="3545"/>
              </a:lnSpc>
              <a:spcBef>
                <a:spcPct val="0"/>
              </a:spcBef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Introduce stricter policies in regions with high cancellation rates.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4759263" y="7593902"/>
            <a:ext cx="2407403" cy="2373120"/>
          </a:xfrm>
          <a:custGeom>
            <a:avLst/>
            <a:gdLst/>
            <a:ahLst/>
            <a:cxnLst/>
            <a:rect l="l" t="t" r="r" b="b"/>
            <a:pathLst>
              <a:path w="2407403" h="2373120">
                <a:moveTo>
                  <a:pt x="0" y="0"/>
                </a:moveTo>
                <a:lnTo>
                  <a:pt x="2407403" y="0"/>
                </a:lnTo>
                <a:lnTo>
                  <a:pt x="2407403" y="2373121"/>
                </a:lnTo>
                <a:lnTo>
                  <a:pt x="0" y="2373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81907" y="1255936"/>
            <a:ext cx="7520277" cy="7702332"/>
          </a:xfrm>
          <a:custGeom>
            <a:avLst/>
            <a:gdLst/>
            <a:ahLst/>
            <a:cxnLst/>
            <a:rect l="l" t="t" r="r" b="b"/>
            <a:pathLst>
              <a:path w="7520277" h="7702332">
                <a:moveTo>
                  <a:pt x="0" y="0"/>
                </a:moveTo>
                <a:lnTo>
                  <a:pt x="7520276" y="0"/>
                </a:lnTo>
                <a:lnTo>
                  <a:pt x="7520276" y="7702331"/>
                </a:lnTo>
                <a:lnTo>
                  <a:pt x="0" y="770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30311" y="607860"/>
            <a:ext cx="16436355" cy="9359162"/>
            <a:chOff x="0" y="0"/>
            <a:chExt cx="5996027" cy="3414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3414248"/>
            </a:xfrm>
            <a:custGeom>
              <a:avLst/>
              <a:gdLst/>
              <a:ahLst/>
              <a:cxnLst/>
              <a:rect l="l" t="t" r="r" b="b"/>
              <a:pathLst>
                <a:path w="5996027" h="3414248">
                  <a:moveTo>
                    <a:pt x="0" y="0"/>
                  </a:moveTo>
                  <a:lnTo>
                    <a:pt x="5996027" y="0"/>
                  </a:lnTo>
                  <a:lnTo>
                    <a:pt x="5996027" y="3414248"/>
                  </a:lnTo>
                  <a:lnTo>
                    <a:pt x="0" y="3414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36003" y="5626265"/>
            <a:ext cx="1630490" cy="4114800"/>
          </a:xfrm>
          <a:custGeom>
            <a:avLst/>
            <a:gdLst/>
            <a:ahLst/>
            <a:cxnLst/>
            <a:rect l="l" t="t" r="r" b="b"/>
            <a:pathLst>
              <a:path w="1630490" h="4114800">
                <a:moveTo>
                  <a:pt x="0" y="0"/>
                </a:moveTo>
                <a:lnTo>
                  <a:pt x="1630489" y="0"/>
                </a:lnTo>
                <a:lnTo>
                  <a:pt x="16304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16292" y="2133418"/>
            <a:ext cx="15458753" cy="293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69"/>
              </a:lnSpc>
              <a:spcBef>
                <a:spcPct val="0"/>
              </a:spcBef>
            </a:pPr>
            <a:r>
              <a:rPr lang="en-US" sz="115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Finally... Thank You!</a:t>
            </a:r>
          </a:p>
          <a:p>
            <a:pPr algn="ctr">
              <a:lnSpc>
                <a:spcPts val="3363"/>
              </a:lnSpc>
              <a:spcBef>
                <a:spcPct val="0"/>
              </a:spcBef>
            </a:pPr>
            <a:endParaRPr lang="en-US" sz="12668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6292" y="4169974"/>
            <a:ext cx="15038108" cy="463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May your bookings be high, your cancellations be low, and your data always clean!</a:t>
            </a:r>
          </a:p>
        </p:txBody>
      </p:sp>
      <p:sp>
        <p:nvSpPr>
          <p:cNvPr id="8" name="Freeform 8"/>
          <p:cNvSpPr/>
          <p:nvPr/>
        </p:nvSpPr>
        <p:spPr>
          <a:xfrm>
            <a:off x="16477846" y="8867138"/>
            <a:ext cx="583939" cy="1099884"/>
          </a:xfrm>
          <a:custGeom>
            <a:avLst/>
            <a:gdLst/>
            <a:ahLst/>
            <a:cxnLst/>
            <a:rect l="l" t="t" r="r" b="b"/>
            <a:pathLst>
              <a:path w="583939" h="1099884">
                <a:moveTo>
                  <a:pt x="0" y="0"/>
                </a:moveTo>
                <a:lnTo>
                  <a:pt x="583939" y="0"/>
                </a:lnTo>
                <a:lnTo>
                  <a:pt x="583939" y="1099885"/>
                </a:lnTo>
                <a:lnTo>
                  <a:pt x="0" y="1099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630" y="4663518"/>
            <a:ext cx="3545459" cy="1599336"/>
            <a:chOff x="0" y="0"/>
            <a:chExt cx="817927" cy="36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7927" cy="368962"/>
            </a:xfrm>
            <a:custGeom>
              <a:avLst/>
              <a:gdLst/>
              <a:ahLst/>
              <a:cxnLst/>
              <a:rect l="l" t="t" r="r" b="b"/>
              <a:pathLst>
                <a:path w="817927" h="368962">
                  <a:moveTo>
                    <a:pt x="0" y="0"/>
                  </a:moveTo>
                  <a:lnTo>
                    <a:pt x="817927" y="0"/>
                  </a:lnTo>
                  <a:lnTo>
                    <a:pt x="817927" y="368962"/>
                  </a:lnTo>
                  <a:lnTo>
                    <a:pt x="0" y="368962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7927" cy="4546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78913" y="4833964"/>
            <a:ext cx="2223948" cy="1215522"/>
            <a:chOff x="0" y="0"/>
            <a:chExt cx="1086195" cy="5936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6195" cy="593671"/>
            </a:xfrm>
            <a:custGeom>
              <a:avLst/>
              <a:gdLst/>
              <a:ahLst/>
              <a:cxnLst/>
              <a:rect l="l" t="t" r="r" b="b"/>
              <a:pathLst>
                <a:path w="1086195" h="593671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86195" cy="6412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 Exploration &amp; Understanding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68612" y="4872188"/>
            <a:ext cx="2223948" cy="1215522"/>
            <a:chOff x="0" y="0"/>
            <a:chExt cx="1086195" cy="5936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6195" cy="593671"/>
            </a:xfrm>
            <a:custGeom>
              <a:avLst/>
              <a:gdLst/>
              <a:ahLst/>
              <a:cxnLst/>
              <a:rect l="l" t="t" r="r" b="b"/>
              <a:pathLst>
                <a:path w="1086195" h="593671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86195" cy="6412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Exploratory Data Analysis (EDA)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32103" y="1296424"/>
            <a:ext cx="2223948" cy="1215522"/>
            <a:chOff x="0" y="0"/>
            <a:chExt cx="1086195" cy="5936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6195" cy="593671"/>
            </a:xfrm>
            <a:custGeom>
              <a:avLst/>
              <a:gdLst/>
              <a:ahLst/>
              <a:cxnLst/>
              <a:rect l="l" t="t" r="r" b="b"/>
              <a:pathLst>
                <a:path w="1086195" h="593671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86195" cy="6412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 Cleaning &amp; Preprocessing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25433" y="6979006"/>
            <a:ext cx="2223948" cy="1215522"/>
            <a:chOff x="0" y="0"/>
            <a:chExt cx="1086195" cy="5936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6195" cy="593671"/>
            </a:xfrm>
            <a:custGeom>
              <a:avLst/>
              <a:gdLst/>
              <a:ahLst/>
              <a:cxnLst/>
              <a:rect l="l" t="t" r="r" b="b"/>
              <a:pathLst>
                <a:path w="1086195" h="593671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86195" cy="6412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9123359" y="2511945"/>
            <a:ext cx="20718" cy="2151573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0896089" y="5463186"/>
            <a:ext cx="1072523" cy="16762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1431161" y="783469"/>
            <a:ext cx="2243683" cy="960882"/>
            <a:chOff x="0" y="0"/>
            <a:chExt cx="1095833" cy="4693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Handling Missing Values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31161" y="2009979"/>
            <a:ext cx="2243683" cy="960882"/>
            <a:chOff x="0" y="0"/>
            <a:chExt cx="1095833" cy="4693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Outlier Detection &amp; Removal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0256052" y="1263910"/>
            <a:ext cx="1175110" cy="640274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10256052" y="1904184"/>
            <a:ext cx="1175110" cy="586236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 flipH="1" flipV="1">
            <a:off x="11693937" y="4074459"/>
            <a:ext cx="1386649" cy="797729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 flipV="1">
            <a:off x="13080586" y="4063823"/>
            <a:ext cx="1111974" cy="808364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330241" y="8804467"/>
            <a:ext cx="15714474" cy="1115197"/>
            <a:chOff x="0" y="0"/>
            <a:chExt cx="11855225" cy="8413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855225" cy="841321"/>
            </a:xfrm>
            <a:custGeom>
              <a:avLst/>
              <a:gdLst/>
              <a:ahLst/>
              <a:cxnLst/>
              <a:rect l="l" t="t" r="r" b="b"/>
              <a:pathLst>
                <a:path w="11855225" h="841321">
                  <a:moveTo>
                    <a:pt x="14780" y="0"/>
                  </a:moveTo>
                  <a:lnTo>
                    <a:pt x="11840445" y="0"/>
                  </a:lnTo>
                  <a:cubicBezTo>
                    <a:pt x="11848608" y="0"/>
                    <a:pt x="11855225" y="6617"/>
                    <a:pt x="11855225" y="14780"/>
                  </a:cubicBezTo>
                  <a:lnTo>
                    <a:pt x="11855225" y="826541"/>
                  </a:lnTo>
                  <a:cubicBezTo>
                    <a:pt x="11855225" y="834704"/>
                    <a:pt x="11848608" y="841321"/>
                    <a:pt x="11840445" y="841321"/>
                  </a:cubicBezTo>
                  <a:lnTo>
                    <a:pt x="14780" y="841321"/>
                  </a:lnTo>
                  <a:cubicBezTo>
                    <a:pt x="6617" y="841321"/>
                    <a:pt x="0" y="834704"/>
                    <a:pt x="0" y="826541"/>
                  </a:cubicBezTo>
                  <a:lnTo>
                    <a:pt x="0" y="14780"/>
                  </a:lnTo>
                  <a:cubicBezTo>
                    <a:pt x="0" y="6617"/>
                    <a:pt x="6617" y="0"/>
                    <a:pt x="14780" y="0"/>
                  </a:cubicBezTo>
                  <a:close/>
                </a:path>
              </a:pathLst>
            </a:custGeom>
            <a:solidFill>
              <a:srgbClr val="CCCCCC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11855225" cy="93657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starts with Dataset → Exploration → Cleaning → EDA → Recommendations.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572095" y="3126587"/>
            <a:ext cx="2243683" cy="947872"/>
            <a:chOff x="0" y="0"/>
            <a:chExt cx="1095833" cy="46294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5833" cy="462949"/>
            </a:xfrm>
            <a:custGeom>
              <a:avLst/>
              <a:gdLst/>
              <a:ahLst/>
              <a:cxnLst/>
              <a:rect l="l" t="t" r="r" b="b"/>
              <a:pathLst>
                <a:path w="1095833" h="462949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Booking behavior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070718" y="3102941"/>
            <a:ext cx="2243683" cy="960882"/>
            <a:chOff x="0" y="0"/>
            <a:chExt cx="1095833" cy="469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Customer demographics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 flipH="1" flipV="1">
            <a:off x="6728021" y="1467416"/>
            <a:ext cx="1304082" cy="436768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4464419" y="916349"/>
            <a:ext cx="2243683" cy="960882"/>
            <a:chOff x="0" y="0"/>
            <a:chExt cx="1095833" cy="46930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Outlier Detection &amp; Removal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flipH="1">
            <a:off x="6728021" y="1904184"/>
            <a:ext cx="1304082" cy="465681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43"/>
          <p:cNvGrpSpPr/>
          <p:nvPr/>
        </p:nvGrpSpPr>
        <p:grpSpPr>
          <a:xfrm>
            <a:off x="4464419" y="2031504"/>
            <a:ext cx="2243683" cy="960882"/>
            <a:chOff x="0" y="0"/>
            <a:chExt cx="1095833" cy="46930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 Type Standardization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032103" y="0"/>
            <a:ext cx="2243683" cy="960882"/>
            <a:chOff x="0" y="0"/>
            <a:chExt cx="1095833" cy="4693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Feature Engineering 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V="1">
            <a:off x="9144078" y="960882"/>
            <a:ext cx="9868" cy="335542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50"/>
          <p:cNvGrpSpPr/>
          <p:nvPr/>
        </p:nvGrpSpPr>
        <p:grpSpPr>
          <a:xfrm>
            <a:off x="15314402" y="4999508"/>
            <a:ext cx="2243683" cy="960882"/>
            <a:chOff x="0" y="0"/>
            <a:chExt cx="1095833" cy="46930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Cancellation patterns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572095" y="6826632"/>
            <a:ext cx="2243683" cy="947872"/>
            <a:chOff x="0" y="0"/>
            <a:chExt cx="1095833" cy="46294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95833" cy="462949"/>
            </a:xfrm>
            <a:custGeom>
              <a:avLst/>
              <a:gdLst/>
              <a:ahLst/>
              <a:cxnLst/>
              <a:rect l="l" t="t" r="r" b="b"/>
              <a:pathLst>
                <a:path w="1095833" h="462949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Seasonal trends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289698" y="6826632"/>
            <a:ext cx="2243683" cy="960882"/>
            <a:chOff x="0" y="0"/>
            <a:chExt cx="1095833" cy="46930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Feature correlations</a:t>
              </a:r>
            </a:p>
          </p:txBody>
        </p:sp>
      </p:grpSp>
      <p:sp>
        <p:nvSpPr>
          <p:cNvPr id="59" name="AutoShape 59"/>
          <p:cNvSpPr/>
          <p:nvPr/>
        </p:nvSpPr>
        <p:spPr>
          <a:xfrm>
            <a:off x="13080586" y="6087709"/>
            <a:ext cx="1111974" cy="738922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" name="AutoShape 60"/>
          <p:cNvSpPr/>
          <p:nvPr/>
        </p:nvSpPr>
        <p:spPr>
          <a:xfrm flipH="1">
            <a:off x="11693937" y="6087709"/>
            <a:ext cx="1386649" cy="738922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" name="AutoShape 61"/>
          <p:cNvSpPr/>
          <p:nvPr/>
        </p:nvSpPr>
        <p:spPr>
          <a:xfrm flipV="1">
            <a:off x="14192560" y="5479949"/>
            <a:ext cx="1121842" cy="0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2" name="Group 62"/>
          <p:cNvGrpSpPr/>
          <p:nvPr/>
        </p:nvGrpSpPr>
        <p:grpSpPr>
          <a:xfrm>
            <a:off x="1440964" y="4967789"/>
            <a:ext cx="2243683" cy="947872"/>
            <a:chOff x="0" y="0"/>
            <a:chExt cx="1095833" cy="46294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95833" cy="462949"/>
            </a:xfrm>
            <a:custGeom>
              <a:avLst/>
              <a:gdLst/>
              <a:ahLst/>
              <a:cxnLst/>
              <a:rect l="l" t="t" r="r" b="b"/>
              <a:pathLst>
                <a:path w="1095833" h="462949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1095833" cy="510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Dataset Overview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 flipH="1" flipV="1">
            <a:off x="6602862" y="5441725"/>
            <a:ext cx="747768" cy="21461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6" name="AutoShape 66"/>
          <p:cNvSpPr/>
          <p:nvPr/>
        </p:nvSpPr>
        <p:spPr>
          <a:xfrm>
            <a:off x="9123359" y="6262854"/>
            <a:ext cx="14048" cy="716152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AutoShape 67"/>
          <p:cNvSpPr/>
          <p:nvPr/>
        </p:nvSpPr>
        <p:spPr>
          <a:xfrm flipH="1">
            <a:off x="3684648" y="5441725"/>
            <a:ext cx="694265" cy="0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68" name="Group 68"/>
          <p:cNvGrpSpPr/>
          <p:nvPr/>
        </p:nvGrpSpPr>
        <p:grpSpPr>
          <a:xfrm>
            <a:off x="4902559" y="7106326"/>
            <a:ext cx="2243683" cy="960882"/>
            <a:chOff x="0" y="0"/>
            <a:chExt cx="1095833" cy="469303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095833" cy="469303"/>
            </a:xfrm>
            <a:custGeom>
              <a:avLst/>
              <a:gdLst/>
              <a:ahLst/>
              <a:cxnLst/>
              <a:rect l="l" t="t" r="r" b="b"/>
              <a:pathLst>
                <a:path w="1095833" h="469303">
                  <a:moveTo>
                    <a:pt x="0" y="0"/>
                  </a:moveTo>
                  <a:lnTo>
                    <a:pt x="1095833" y="0"/>
                  </a:lnTo>
                  <a:lnTo>
                    <a:pt x="1095833" y="469303"/>
                  </a:lnTo>
                  <a:lnTo>
                    <a:pt x="0" y="46930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1095833" cy="5169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Final Recommendations</a:t>
              </a:r>
            </a:p>
          </p:txBody>
        </p:sp>
      </p:grpSp>
      <p:sp>
        <p:nvSpPr>
          <p:cNvPr id="71" name="AutoShape 71"/>
          <p:cNvSpPr/>
          <p:nvPr/>
        </p:nvSpPr>
        <p:spPr>
          <a:xfrm flipH="1">
            <a:off x="7146243" y="7586767"/>
            <a:ext cx="879190" cy="0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TextBox 72"/>
          <p:cNvSpPr txBox="1"/>
          <p:nvPr/>
        </p:nvSpPr>
        <p:spPr>
          <a:xfrm>
            <a:off x="7381216" y="4873206"/>
            <a:ext cx="3545459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End-to-End Pipeline for Hotel Booking Data Analysis</a:t>
            </a:r>
          </a:p>
        </p:txBody>
      </p:sp>
      <p:sp>
        <p:nvSpPr>
          <p:cNvPr id="73" name="Freeform 73"/>
          <p:cNvSpPr/>
          <p:nvPr/>
        </p:nvSpPr>
        <p:spPr>
          <a:xfrm>
            <a:off x="1694855" y="3583382"/>
            <a:ext cx="1274358" cy="1734893"/>
          </a:xfrm>
          <a:custGeom>
            <a:avLst/>
            <a:gdLst/>
            <a:ahLst/>
            <a:cxnLst/>
            <a:rect l="l" t="t" r="r" b="b"/>
            <a:pathLst>
              <a:path w="1274358" h="1734893">
                <a:moveTo>
                  <a:pt x="0" y="0"/>
                </a:moveTo>
                <a:lnTo>
                  <a:pt x="1274358" y="0"/>
                </a:lnTo>
                <a:lnTo>
                  <a:pt x="1274358" y="1734894"/>
                </a:lnTo>
                <a:lnTo>
                  <a:pt x="0" y="1734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TextBox 74"/>
          <p:cNvSpPr txBox="1"/>
          <p:nvPr/>
        </p:nvSpPr>
        <p:spPr>
          <a:xfrm>
            <a:off x="8011385" y="7459338"/>
            <a:ext cx="222394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Dashboard Reporting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473186" y="7060486"/>
            <a:ext cx="2231733" cy="1006722"/>
            <a:chOff x="0" y="0"/>
            <a:chExt cx="817927" cy="368962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7927" cy="368962"/>
            </a:xfrm>
            <a:custGeom>
              <a:avLst/>
              <a:gdLst/>
              <a:ahLst/>
              <a:cxnLst/>
              <a:rect l="l" t="t" r="r" b="b"/>
              <a:pathLst>
                <a:path w="817927" h="368962">
                  <a:moveTo>
                    <a:pt x="0" y="0"/>
                  </a:moveTo>
                  <a:lnTo>
                    <a:pt x="817927" y="0"/>
                  </a:lnTo>
                  <a:lnTo>
                    <a:pt x="817927" y="368962"/>
                  </a:lnTo>
                  <a:lnTo>
                    <a:pt x="0" y="368962"/>
                  </a:lnTo>
                  <a:close/>
                </a:path>
              </a:pathLst>
            </a:custGeom>
            <a:solidFill>
              <a:srgbClr val="003E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85725"/>
              <a:ext cx="817927" cy="45468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440964" y="7291492"/>
            <a:ext cx="223173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Business Decision-Making</a:t>
            </a:r>
          </a:p>
        </p:txBody>
      </p:sp>
      <p:sp>
        <p:nvSpPr>
          <p:cNvPr id="79" name="AutoShape 79"/>
          <p:cNvSpPr/>
          <p:nvPr/>
        </p:nvSpPr>
        <p:spPr>
          <a:xfrm flipH="1" flipV="1">
            <a:off x="3704919" y="7563847"/>
            <a:ext cx="1197640" cy="22920"/>
          </a:xfrm>
          <a:prstGeom prst="line">
            <a:avLst/>
          </a:prstGeom>
          <a:ln w="28575" cap="rnd">
            <a:solidFill>
              <a:srgbClr val="003EA8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639093"/>
            <a:chOff x="0" y="0"/>
            <a:chExt cx="5999270" cy="597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597945"/>
            </a:xfrm>
            <a:custGeom>
              <a:avLst/>
              <a:gdLst/>
              <a:ahLst/>
              <a:cxnLst/>
              <a:rect l="l" t="t" r="r" b="b"/>
              <a:pathLst>
                <a:path w="5999270" h="597945">
                  <a:moveTo>
                    <a:pt x="0" y="0"/>
                  </a:moveTo>
                  <a:lnTo>
                    <a:pt x="5999270" y="0"/>
                  </a:lnTo>
                  <a:lnTo>
                    <a:pt x="5999270" y="597945"/>
                  </a:lnTo>
                  <a:lnTo>
                    <a:pt x="0" y="597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45643" y="657525"/>
            <a:ext cx="10364949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</a:t>
            </a:r>
          </a:p>
        </p:txBody>
      </p:sp>
      <p:sp>
        <p:nvSpPr>
          <p:cNvPr id="6" name="Freeform 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333031" y="34063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29765" y="905200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05495" y="2731983"/>
            <a:ext cx="7216452" cy="6320022"/>
            <a:chOff x="0" y="0"/>
            <a:chExt cx="3530182" cy="30916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30182" cy="3091661"/>
            </a:xfrm>
            <a:custGeom>
              <a:avLst/>
              <a:gdLst/>
              <a:ahLst/>
              <a:cxnLst/>
              <a:rect l="l" t="t" r="r" b="b"/>
              <a:pathLst>
                <a:path w="3530182" h="3091661">
                  <a:moveTo>
                    <a:pt x="0" y="0"/>
                  </a:moveTo>
                  <a:lnTo>
                    <a:pt x="3530182" y="0"/>
                  </a:lnTo>
                  <a:lnTo>
                    <a:pt x="3530182" y="3091661"/>
                  </a:lnTo>
                  <a:lnTo>
                    <a:pt x="0" y="309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57368" y="3064036"/>
            <a:ext cx="3149410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Goal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05495" y="2939951"/>
            <a:ext cx="1137664" cy="949586"/>
            <a:chOff x="0" y="0"/>
            <a:chExt cx="1516885" cy="126611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16885" cy="1266114"/>
              <a:chOff x="0" y="0"/>
              <a:chExt cx="694491" cy="5796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94491" cy="579678"/>
              </a:xfrm>
              <a:custGeom>
                <a:avLst/>
                <a:gdLst/>
                <a:ahLst/>
                <a:cxnLst/>
                <a:rect l="l" t="t" r="r" b="b"/>
                <a:pathLst>
                  <a:path w="694491" h="579678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89421" y="148661"/>
              <a:ext cx="738044" cy="968792"/>
            </a:xfrm>
            <a:custGeom>
              <a:avLst/>
              <a:gdLst/>
              <a:ahLst/>
              <a:cxnLst/>
              <a:rect l="l" t="t" r="r" b="b"/>
              <a:pathLst>
                <a:path w="738044" h="968792">
                  <a:moveTo>
                    <a:pt x="0" y="0"/>
                  </a:moveTo>
                  <a:lnTo>
                    <a:pt x="738043" y="0"/>
                  </a:lnTo>
                  <a:lnTo>
                    <a:pt x="738043" y="968792"/>
                  </a:lnTo>
                  <a:lnTo>
                    <a:pt x="0" y="968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11815" y="2731983"/>
            <a:ext cx="8838925" cy="6320022"/>
            <a:chOff x="0" y="0"/>
            <a:chExt cx="4323872" cy="30916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23872" cy="3091661"/>
            </a:xfrm>
            <a:custGeom>
              <a:avLst/>
              <a:gdLst/>
              <a:ahLst/>
              <a:cxnLst/>
              <a:rect l="l" t="t" r="r" b="b"/>
              <a:pathLst>
                <a:path w="4323872" h="3091661">
                  <a:moveTo>
                    <a:pt x="0" y="0"/>
                  </a:moveTo>
                  <a:lnTo>
                    <a:pt x="4323872" y="0"/>
                  </a:lnTo>
                  <a:lnTo>
                    <a:pt x="4323872" y="3091661"/>
                  </a:lnTo>
                  <a:lnTo>
                    <a:pt x="0" y="309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8511815" y="2939951"/>
            <a:ext cx="683669" cy="683669"/>
          </a:xfrm>
          <a:custGeom>
            <a:avLst/>
            <a:gdLst/>
            <a:ahLst/>
            <a:cxnLst/>
            <a:rect l="l" t="t" r="r" b="b"/>
            <a:pathLst>
              <a:path w="683669" h="683669">
                <a:moveTo>
                  <a:pt x="0" y="0"/>
                </a:moveTo>
                <a:lnTo>
                  <a:pt x="683669" y="0"/>
                </a:lnTo>
                <a:lnTo>
                  <a:pt x="683669" y="683670"/>
                </a:lnTo>
                <a:lnTo>
                  <a:pt x="0" y="6836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05495" y="4099524"/>
            <a:ext cx="5696175" cy="309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6" lvl="1" indent="-313053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 analyze hotel booking behavior and discover patterns that influence cancellations, customer preferences, and booking trends.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42322" y="3035331"/>
            <a:ext cx="5255829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Specific Objectives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48167" y="4099524"/>
            <a:ext cx="8702573" cy="254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447" lvl="1" indent="-308224" algn="l">
              <a:lnSpc>
                <a:spcPts val="3997"/>
              </a:lnSpc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Understand customer booking behavior</a:t>
            </a:r>
          </a:p>
          <a:p>
            <a:pPr marL="616447" lvl="1" indent="-308224" algn="l">
              <a:lnSpc>
                <a:spcPts val="3997"/>
              </a:lnSpc>
              <a:spcBef>
                <a:spcPct val="0"/>
              </a:spcBef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Identify cancellation risk factors</a:t>
            </a:r>
          </a:p>
          <a:p>
            <a:pPr marL="616447" lvl="1" indent="-308224" algn="l">
              <a:lnSpc>
                <a:spcPts val="3997"/>
              </a:lnSpc>
              <a:spcBef>
                <a:spcPct val="0"/>
              </a:spcBef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Analyze seasonal and market segment trends</a:t>
            </a:r>
          </a:p>
          <a:p>
            <a:pPr marL="616447" lvl="1" indent="-308224" algn="l">
              <a:lnSpc>
                <a:spcPts val="3997"/>
              </a:lnSpc>
              <a:spcBef>
                <a:spcPct val="0"/>
              </a:spcBef>
              <a:buFont typeface="Arial"/>
              <a:buChar char="•"/>
            </a:pPr>
            <a:r>
              <a:rPr lang="en-US" sz="28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Provide actionable insights for hotel management decisions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15402908" y="5520978"/>
            <a:ext cx="2743477" cy="4686063"/>
          </a:xfrm>
          <a:custGeom>
            <a:avLst/>
            <a:gdLst/>
            <a:ahLst/>
            <a:cxnLst/>
            <a:rect l="l" t="t" r="r" b="b"/>
            <a:pathLst>
              <a:path w="2743477" h="4686063">
                <a:moveTo>
                  <a:pt x="2743477" y="0"/>
                </a:moveTo>
                <a:lnTo>
                  <a:pt x="0" y="0"/>
                </a:lnTo>
                <a:lnTo>
                  <a:pt x="0" y="4686063"/>
                </a:lnTo>
                <a:lnTo>
                  <a:pt x="2743477" y="4686063"/>
                </a:lnTo>
                <a:lnTo>
                  <a:pt x="27434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8819" y="3949087"/>
            <a:ext cx="15795020" cy="6079127"/>
            <a:chOff x="0" y="0"/>
            <a:chExt cx="5762066" cy="22176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217682"/>
            </a:xfrm>
            <a:custGeom>
              <a:avLst/>
              <a:gdLst/>
              <a:ahLst/>
              <a:cxnLst/>
              <a:rect l="l" t="t" r="r" b="b"/>
              <a:pathLst>
                <a:path w="5762066" h="2217682">
                  <a:moveTo>
                    <a:pt x="0" y="0"/>
                  </a:moveTo>
                  <a:lnTo>
                    <a:pt x="5762066" y="0"/>
                  </a:lnTo>
                  <a:lnTo>
                    <a:pt x="5762066" y="2217682"/>
                  </a:lnTo>
                  <a:lnTo>
                    <a:pt x="0" y="22176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819" y="657204"/>
            <a:ext cx="15812691" cy="3128726"/>
            <a:chOff x="0" y="0"/>
            <a:chExt cx="5762066" cy="11400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140092"/>
            </a:xfrm>
            <a:custGeom>
              <a:avLst/>
              <a:gdLst/>
              <a:ahLst/>
              <a:cxnLst/>
              <a:rect l="l" t="t" r="r" b="b"/>
              <a:pathLst>
                <a:path w="5762066" h="1140092">
                  <a:moveTo>
                    <a:pt x="0" y="0"/>
                  </a:moveTo>
                  <a:lnTo>
                    <a:pt x="5762066" y="0"/>
                  </a:lnTo>
                  <a:lnTo>
                    <a:pt x="5762066" y="1140092"/>
                  </a:lnTo>
                  <a:lnTo>
                    <a:pt x="0" y="1140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51313" y="4331871"/>
            <a:ext cx="13926328" cy="478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</a:pPr>
            <a:endParaRPr/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</a:t>
            </a: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 Objective:</a:t>
            </a:r>
          </a:p>
          <a:p>
            <a:pPr algn="l">
              <a:lnSpc>
                <a:spcPts val="3769"/>
              </a:lnSpc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Gain a comprehensive understanding of the dataset's structure, distribution, and key attributes before deep analysis.</a:t>
            </a: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Initial Focus Areas:</a:t>
            </a: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    -  Dataset structure and column types</a:t>
            </a: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     - Categorical vs. numerical variable identification</a:t>
            </a: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     - Distribution, trends, and potential anomalies</a:t>
            </a:r>
          </a:p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      - Relationship between features and cancellations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1555433" y="4765615"/>
            <a:ext cx="791759" cy="755770"/>
          </a:xfrm>
          <a:custGeom>
            <a:avLst/>
            <a:gdLst/>
            <a:ahLst/>
            <a:cxnLst/>
            <a:rect l="l" t="t" r="r" b="b"/>
            <a:pathLst>
              <a:path w="791759" h="755770">
                <a:moveTo>
                  <a:pt x="0" y="0"/>
                </a:moveTo>
                <a:lnTo>
                  <a:pt x="791759" y="0"/>
                </a:lnTo>
                <a:lnTo>
                  <a:pt x="791759" y="755770"/>
                </a:lnTo>
                <a:lnTo>
                  <a:pt x="0" y="75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21114" y="6209791"/>
            <a:ext cx="3635637" cy="3983267"/>
          </a:xfrm>
          <a:custGeom>
            <a:avLst/>
            <a:gdLst/>
            <a:ahLst/>
            <a:cxnLst/>
            <a:rect l="l" t="t" r="r" b="b"/>
            <a:pathLst>
              <a:path w="3635637" h="3983267">
                <a:moveTo>
                  <a:pt x="0" y="0"/>
                </a:moveTo>
                <a:lnTo>
                  <a:pt x="3635636" y="0"/>
                </a:lnTo>
                <a:lnTo>
                  <a:pt x="3635636" y="3983267"/>
                </a:lnTo>
                <a:lnTo>
                  <a:pt x="0" y="3983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-121202"/>
            <a:ext cx="3639010" cy="3354506"/>
          </a:xfrm>
          <a:custGeom>
            <a:avLst/>
            <a:gdLst/>
            <a:ahLst/>
            <a:cxnLst/>
            <a:rect l="l" t="t" r="r" b="b"/>
            <a:pathLst>
              <a:path w="3639010" h="3354506">
                <a:moveTo>
                  <a:pt x="0" y="0"/>
                </a:moveTo>
                <a:lnTo>
                  <a:pt x="3639010" y="0"/>
                </a:lnTo>
                <a:lnTo>
                  <a:pt x="3639010" y="3354506"/>
                </a:lnTo>
                <a:lnTo>
                  <a:pt x="0" y="3354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502277" y="945218"/>
            <a:ext cx="12824399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Exploration &amp; Understanding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6015" y="2796749"/>
            <a:ext cx="15795020" cy="5124662"/>
            <a:chOff x="0" y="0"/>
            <a:chExt cx="5762066" cy="1869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869491"/>
            </a:xfrm>
            <a:custGeom>
              <a:avLst/>
              <a:gdLst/>
              <a:ahLst/>
              <a:cxnLst/>
              <a:rect l="l" t="t" r="r" b="b"/>
              <a:pathLst>
                <a:path w="5762066" h="1869491">
                  <a:moveTo>
                    <a:pt x="0" y="0"/>
                  </a:moveTo>
                  <a:lnTo>
                    <a:pt x="5762066" y="0"/>
                  </a:lnTo>
                  <a:lnTo>
                    <a:pt x="5762066" y="1869491"/>
                  </a:lnTo>
                  <a:lnTo>
                    <a:pt x="0" y="1869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819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3443" y="3725284"/>
            <a:ext cx="13926328" cy="37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1"/>
              </a:lnSpc>
            </a:pPr>
            <a:endParaRPr/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Source: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Hotel Booking Demand Dataset  </a:t>
            </a: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Duration: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July 2015 – August 2017  </a:t>
            </a: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Total Records: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119,390  </a:t>
            </a: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Hotels Covered: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City Hotel &amp; Resort Hotel  </a:t>
            </a: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Features: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32 (including customer details, booking information, and stay data)</a:t>
            </a:r>
          </a:p>
          <a:p>
            <a:pPr marL="626109" lvl="1" indent="-313054" algn="l">
              <a:lnSpc>
                <a:spcPts val="3769"/>
              </a:lnSpc>
              <a:buFont typeface="Arial"/>
              <a:buChar char="•"/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Columns</a:t>
            </a: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:   is_canceled,lead_time,  arrival_date , deposit_type, customer_type, adr, market_segment, total_of_special_requests  </a:t>
            </a:r>
          </a:p>
        </p:txBody>
      </p:sp>
      <p:sp>
        <p:nvSpPr>
          <p:cNvPr id="8" name="Freeform 8"/>
          <p:cNvSpPr/>
          <p:nvPr/>
        </p:nvSpPr>
        <p:spPr>
          <a:xfrm>
            <a:off x="1228819" y="8256063"/>
            <a:ext cx="14423403" cy="1479587"/>
          </a:xfrm>
          <a:custGeom>
            <a:avLst/>
            <a:gdLst/>
            <a:ahLst/>
            <a:cxnLst/>
            <a:rect l="l" t="t" r="r" b="b"/>
            <a:pathLst>
              <a:path w="14423403" h="1479587">
                <a:moveTo>
                  <a:pt x="0" y="0"/>
                </a:moveTo>
                <a:lnTo>
                  <a:pt x="14423403" y="0"/>
                </a:lnTo>
                <a:lnTo>
                  <a:pt x="14423403" y="1479587"/>
                </a:lnTo>
                <a:lnTo>
                  <a:pt x="0" y="1479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2" r="-3376" b="-79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402511" y="6503821"/>
            <a:ext cx="3998429" cy="3984847"/>
            <a:chOff x="0" y="0"/>
            <a:chExt cx="5331239" cy="5313129"/>
          </a:xfrm>
        </p:grpSpPr>
        <p:sp>
          <p:nvSpPr>
            <p:cNvPr id="10" name="Freeform 10"/>
            <p:cNvSpPr/>
            <p:nvPr/>
          </p:nvSpPr>
          <p:spPr>
            <a:xfrm>
              <a:off x="0" y="282377"/>
              <a:ext cx="5331239" cy="5030751"/>
            </a:xfrm>
            <a:custGeom>
              <a:avLst/>
              <a:gdLst/>
              <a:ahLst/>
              <a:cxnLst/>
              <a:rect l="l" t="t" r="r" b="b"/>
              <a:pathLst>
                <a:path w="5331239" h="5030751">
                  <a:moveTo>
                    <a:pt x="0" y="0"/>
                  </a:moveTo>
                  <a:lnTo>
                    <a:pt x="5331239" y="0"/>
                  </a:lnTo>
                  <a:lnTo>
                    <a:pt x="5331239" y="5030752"/>
                  </a:lnTo>
                  <a:lnTo>
                    <a:pt x="0" y="503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 rot="-203414">
              <a:off x="1025380" y="20516"/>
              <a:ext cx="724592" cy="1038841"/>
            </a:xfrm>
            <a:custGeom>
              <a:avLst/>
              <a:gdLst/>
              <a:ahLst/>
              <a:cxnLst/>
              <a:rect l="l" t="t" r="r" b="b"/>
              <a:pathLst>
                <a:path w="724592" h="1038841">
                  <a:moveTo>
                    <a:pt x="0" y="0"/>
                  </a:moveTo>
                  <a:lnTo>
                    <a:pt x="724592" y="0"/>
                  </a:lnTo>
                  <a:lnTo>
                    <a:pt x="724592" y="1038841"/>
                  </a:lnTo>
                  <a:lnTo>
                    <a:pt x="0" y="103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768297" y="-1989697"/>
            <a:ext cx="17329617" cy="15628164"/>
          </a:xfrm>
          <a:custGeom>
            <a:avLst/>
            <a:gdLst/>
            <a:ahLst/>
            <a:cxnLst/>
            <a:rect l="l" t="t" r="r" b="b"/>
            <a:pathLst>
              <a:path w="17329617" h="15628164">
                <a:moveTo>
                  <a:pt x="0" y="0"/>
                </a:moveTo>
                <a:lnTo>
                  <a:pt x="17329618" y="0"/>
                </a:lnTo>
                <a:lnTo>
                  <a:pt x="17329618" y="15628164"/>
                </a:lnTo>
                <a:lnTo>
                  <a:pt x="0" y="15628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683996" y="820141"/>
            <a:ext cx="1083971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204" y="3169659"/>
            <a:ext cx="5198956" cy="61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 Summary: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95970" y="679606"/>
            <a:ext cx="16439375" cy="3014210"/>
            <a:chOff x="0" y="0"/>
            <a:chExt cx="5997128" cy="10995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099592"/>
            </a:xfrm>
            <a:custGeom>
              <a:avLst/>
              <a:gdLst/>
              <a:ahLst/>
              <a:cxnLst/>
              <a:rect l="l" t="t" r="r" b="b"/>
              <a:pathLst>
                <a:path w="5997129" h="1099592">
                  <a:moveTo>
                    <a:pt x="0" y="0"/>
                  </a:moveTo>
                  <a:lnTo>
                    <a:pt x="5997129" y="0"/>
                  </a:lnTo>
                  <a:lnTo>
                    <a:pt x="5997129" y="1099592"/>
                  </a:lnTo>
                  <a:lnTo>
                    <a:pt x="0" y="1099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702764" y="89422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048446" y="268282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759817"/>
            <a:ext cx="16039127" cy="28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Cleaning &amp; Preprocessing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1532" y="4232393"/>
            <a:ext cx="6409914" cy="3296031"/>
            <a:chOff x="0" y="0"/>
            <a:chExt cx="2293129" cy="11791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3129" cy="1179146"/>
            </a:xfrm>
            <a:custGeom>
              <a:avLst/>
              <a:gdLst/>
              <a:ahLst/>
              <a:cxnLst/>
              <a:rect l="l" t="t" r="r" b="b"/>
              <a:pathLst>
                <a:path w="2293129" h="1179146">
                  <a:moveTo>
                    <a:pt x="0" y="0"/>
                  </a:moveTo>
                  <a:lnTo>
                    <a:pt x="2293129" y="0"/>
                  </a:lnTo>
                  <a:lnTo>
                    <a:pt x="2293129" y="1179146"/>
                  </a:lnTo>
                  <a:lnTo>
                    <a:pt x="0" y="1179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013141" y="9127094"/>
            <a:ext cx="5274859" cy="1275557"/>
          </a:xfrm>
          <a:custGeom>
            <a:avLst/>
            <a:gdLst/>
            <a:ahLst/>
            <a:cxnLst/>
            <a:rect l="l" t="t" r="r" b="b"/>
            <a:pathLst>
              <a:path w="5274859" h="1275557">
                <a:moveTo>
                  <a:pt x="0" y="0"/>
                </a:moveTo>
                <a:lnTo>
                  <a:pt x="5274859" y="0"/>
                </a:lnTo>
                <a:lnTo>
                  <a:pt x="5274859" y="1275557"/>
                </a:lnTo>
                <a:lnTo>
                  <a:pt x="0" y="12755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4651048"/>
            <a:ext cx="6374352" cy="240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Objective: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 Ensure the dataset is reliable, consistent, and ready for insightful analysis.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2819862" y="6762408"/>
            <a:ext cx="5332755" cy="3433320"/>
          </a:xfrm>
          <a:custGeom>
            <a:avLst/>
            <a:gdLst/>
            <a:ahLst/>
            <a:cxnLst/>
            <a:rect l="l" t="t" r="r" b="b"/>
            <a:pathLst>
              <a:path w="5332755" h="3433320">
                <a:moveTo>
                  <a:pt x="0" y="0"/>
                </a:moveTo>
                <a:lnTo>
                  <a:pt x="5332756" y="0"/>
                </a:lnTo>
                <a:lnTo>
                  <a:pt x="5332756" y="3433319"/>
                </a:lnTo>
                <a:lnTo>
                  <a:pt x="0" y="3433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8316004" y="4232393"/>
            <a:ext cx="8751823" cy="4523201"/>
            <a:chOff x="0" y="0"/>
            <a:chExt cx="3130941" cy="1618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941" cy="1618163"/>
            </a:xfrm>
            <a:custGeom>
              <a:avLst/>
              <a:gdLst/>
              <a:ahLst/>
              <a:cxnLst/>
              <a:rect l="l" t="t" r="r" b="b"/>
              <a:pathLst>
                <a:path w="3130941" h="1618163">
                  <a:moveTo>
                    <a:pt x="0" y="0"/>
                  </a:moveTo>
                  <a:lnTo>
                    <a:pt x="3130941" y="0"/>
                  </a:lnTo>
                  <a:lnTo>
                    <a:pt x="3130941" y="1618163"/>
                  </a:lnTo>
                  <a:lnTo>
                    <a:pt x="0" y="16181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529684" y="4651048"/>
            <a:ext cx="7877324" cy="33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sz="28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Activities:</a:t>
            </a:r>
          </a:p>
          <a:p>
            <a:pPr algn="l">
              <a:lnSpc>
                <a:spcPts val="3769"/>
              </a:lnSpc>
              <a:spcBef>
                <a:spcPct val="0"/>
              </a:spcBef>
            </a:pPr>
            <a:endParaRPr lang="en-US" sz="2899" b="1">
              <a:solidFill>
                <a:srgbClr val="20202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Imputation of missing values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Outlier detection and removal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Standardization of formats and categories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Elimination of invalid records</a:t>
            </a:r>
          </a:p>
          <a:p>
            <a:pPr marL="626106" lvl="1" indent="-313053" algn="l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Feature enhancement via derived variables</a:t>
            </a:r>
          </a:p>
        </p:txBody>
      </p:sp>
      <p:sp>
        <p:nvSpPr>
          <p:cNvPr id="17" name="Freeform 17"/>
          <p:cNvSpPr/>
          <p:nvPr/>
        </p:nvSpPr>
        <p:spPr>
          <a:xfrm>
            <a:off x="6943726" y="3821068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084573" cy="1810326"/>
            <a:chOff x="0" y="0"/>
            <a:chExt cx="5867696" cy="660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7696" cy="660412"/>
            </a:xfrm>
            <a:custGeom>
              <a:avLst/>
              <a:gdLst/>
              <a:ahLst/>
              <a:cxnLst/>
              <a:rect l="l" t="t" r="r" b="b"/>
              <a:pathLst>
                <a:path w="5867696" h="660412">
                  <a:moveTo>
                    <a:pt x="0" y="0"/>
                  </a:moveTo>
                  <a:lnTo>
                    <a:pt x="5867696" y="0"/>
                  </a:lnTo>
                  <a:lnTo>
                    <a:pt x="5867696" y="660412"/>
                  </a:lnTo>
                  <a:lnTo>
                    <a:pt x="0" y="660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87918" y="820181"/>
            <a:ext cx="14321199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Handling Missing Values</a:t>
            </a:r>
          </a:p>
        </p:txBody>
      </p:sp>
      <p:sp>
        <p:nvSpPr>
          <p:cNvPr id="6" name="Freeform 6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-120866" y="8653402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2"/>
                </a:lnTo>
                <a:lnTo>
                  <a:pt x="0" y="1728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95970" y="2776854"/>
            <a:ext cx="16094098" cy="803364"/>
            <a:chOff x="0" y="0"/>
            <a:chExt cx="5871171" cy="2930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871170" cy="293069"/>
            </a:xfrm>
            <a:custGeom>
              <a:avLst/>
              <a:gdLst/>
              <a:ahLst/>
              <a:cxnLst/>
              <a:rect l="l" t="t" r="r" b="b"/>
              <a:pathLst>
                <a:path w="5871170" h="293069">
                  <a:moveTo>
                    <a:pt x="0" y="0"/>
                  </a:moveTo>
                  <a:lnTo>
                    <a:pt x="5871170" y="0"/>
                  </a:lnTo>
                  <a:lnTo>
                    <a:pt x="5871170" y="293069"/>
                  </a:lnTo>
                  <a:lnTo>
                    <a:pt x="0" y="2930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05495" y="3855729"/>
            <a:ext cx="16075048" cy="0"/>
          </a:xfrm>
          <a:prstGeom prst="line">
            <a:avLst/>
          </a:prstGeom>
          <a:ln w="3810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95970" y="2881184"/>
            <a:ext cx="16094098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202020"/>
                </a:solidFill>
                <a:latin typeface="Telegraf"/>
                <a:ea typeface="Telegraf"/>
                <a:cs typeface="Telegraf"/>
                <a:sym typeface="Telegraf"/>
              </a:rPr>
              <a:t>Handling missing values ensures accurate analysis, reliable models, and trustworthy insights.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385B73-264F-96FC-6481-476F4A8B1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242388"/>
              </p:ext>
            </p:extLst>
          </p:nvPr>
        </p:nvGraphicFramePr>
        <p:xfrm>
          <a:off x="895971" y="4047504"/>
          <a:ext cx="16094094" cy="4137824"/>
        </p:xfrm>
        <a:graphic>
          <a:graphicData uri="http://schemas.openxmlformats.org/drawingml/2006/table">
            <a:tbl>
              <a:tblPr/>
              <a:tblGrid>
                <a:gridCol w="5364698">
                  <a:extLst>
                    <a:ext uri="{9D8B030D-6E8A-4147-A177-3AD203B41FA5}">
                      <a16:colId xmlns:a16="http://schemas.microsoft.com/office/drawing/2014/main" val="2668170136"/>
                    </a:ext>
                  </a:extLst>
                </a:gridCol>
                <a:gridCol w="5364698">
                  <a:extLst>
                    <a:ext uri="{9D8B030D-6E8A-4147-A177-3AD203B41FA5}">
                      <a16:colId xmlns:a16="http://schemas.microsoft.com/office/drawing/2014/main" val="4130699599"/>
                    </a:ext>
                  </a:extLst>
                </a:gridCol>
                <a:gridCol w="5364698">
                  <a:extLst>
                    <a:ext uri="{9D8B030D-6E8A-4147-A177-3AD203B41FA5}">
                      <a16:colId xmlns:a16="http://schemas.microsoft.com/office/drawing/2014/main" val="355098053"/>
                    </a:ext>
                  </a:extLst>
                </a:gridCol>
              </a:tblGrid>
              <a:tr h="1034456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Column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Missing Percentage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Cleaning Strategy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49992"/>
                  </a:ext>
                </a:extLst>
              </a:tr>
              <a:tr h="1034456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children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0.4% Missing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Impute with mode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47721"/>
                  </a:ext>
                </a:extLst>
              </a:tr>
              <a:tr h="1034456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country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94.3% Missing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This can either be dropped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3396"/>
                  </a:ext>
                </a:extLst>
              </a:tr>
              <a:tr h="1034456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agent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13.6% Missing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Replace missing values with "Unknown"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203384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A2E1E616-A8C8-A216-DA51-6D1EFD8C0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96090" y="4048287"/>
            <a:ext cx="357223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A3B09A4-7695-0329-63C4-F23E2618EC08}"/>
              </a:ext>
            </a:extLst>
          </p:cNvPr>
          <p:cNvSpPr/>
          <p:nvPr/>
        </p:nvSpPr>
        <p:spPr>
          <a:xfrm>
            <a:off x="16189185" y="7687759"/>
            <a:ext cx="2186518" cy="2266801"/>
          </a:xfrm>
          <a:custGeom>
            <a:avLst/>
            <a:gdLst/>
            <a:ahLst/>
            <a:cxnLst/>
            <a:rect l="l" t="t" r="r" b="b"/>
            <a:pathLst>
              <a:path w="2186518" h="2266801">
                <a:moveTo>
                  <a:pt x="0" y="0"/>
                </a:moveTo>
                <a:lnTo>
                  <a:pt x="2186518" y="0"/>
                </a:lnTo>
                <a:lnTo>
                  <a:pt x="2186518" y="2266801"/>
                </a:lnTo>
                <a:lnTo>
                  <a:pt x="0" y="22668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2309889"/>
            <a:ext cx="5992813" cy="6506637"/>
            <a:chOff x="0" y="0"/>
            <a:chExt cx="2186194" cy="23736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6194" cy="2373639"/>
            </a:xfrm>
            <a:custGeom>
              <a:avLst/>
              <a:gdLst/>
              <a:ahLst/>
              <a:cxnLst/>
              <a:rect l="l" t="t" r="r" b="b"/>
              <a:pathLst>
                <a:path w="2186194" h="2373639">
                  <a:moveTo>
                    <a:pt x="0" y="0"/>
                  </a:moveTo>
                  <a:lnTo>
                    <a:pt x="2186194" y="0"/>
                  </a:lnTo>
                  <a:lnTo>
                    <a:pt x="2186194" y="2373639"/>
                  </a:lnTo>
                  <a:lnTo>
                    <a:pt x="0" y="2373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257651"/>
            <a:chOff x="0" y="0"/>
            <a:chExt cx="5762066" cy="4587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58794"/>
            </a:xfrm>
            <a:custGeom>
              <a:avLst/>
              <a:gdLst/>
              <a:ahLst/>
              <a:cxnLst/>
              <a:rect l="l" t="t" r="r" b="b"/>
              <a:pathLst>
                <a:path w="5762066" h="458794">
                  <a:moveTo>
                    <a:pt x="0" y="0"/>
                  </a:moveTo>
                  <a:lnTo>
                    <a:pt x="5762066" y="0"/>
                  </a:lnTo>
                  <a:lnTo>
                    <a:pt x="5762066" y="458794"/>
                  </a:lnTo>
                  <a:lnTo>
                    <a:pt x="0" y="4587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9014175">
            <a:off x="-1738176" y="8277317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2" y="0"/>
                </a:lnTo>
                <a:lnTo>
                  <a:pt x="5533752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38492" y="378775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935263" y="656662"/>
            <a:ext cx="1154467" cy="1154467"/>
          </a:xfrm>
          <a:custGeom>
            <a:avLst/>
            <a:gdLst/>
            <a:ahLst/>
            <a:cxnLst/>
            <a:rect l="l" t="t" r="r" b="b"/>
            <a:pathLst>
              <a:path w="1154467" h="1154467">
                <a:moveTo>
                  <a:pt x="0" y="0"/>
                </a:moveTo>
                <a:lnTo>
                  <a:pt x="1154468" y="0"/>
                </a:lnTo>
                <a:lnTo>
                  <a:pt x="1154468" y="1154467"/>
                </a:lnTo>
                <a:lnTo>
                  <a:pt x="0" y="1154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556328" y="2309889"/>
            <a:ext cx="9457985" cy="6506637"/>
            <a:chOff x="0" y="0"/>
            <a:chExt cx="3450298" cy="23736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50298" cy="2373639"/>
            </a:xfrm>
            <a:custGeom>
              <a:avLst/>
              <a:gdLst/>
              <a:ahLst/>
              <a:cxnLst/>
              <a:rect l="l" t="t" r="r" b="b"/>
              <a:pathLst>
                <a:path w="3450298" h="2373639">
                  <a:moveTo>
                    <a:pt x="0" y="0"/>
                  </a:moveTo>
                  <a:lnTo>
                    <a:pt x="3450298" y="0"/>
                  </a:lnTo>
                  <a:lnTo>
                    <a:pt x="3450298" y="2373639"/>
                  </a:lnTo>
                  <a:lnTo>
                    <a:pt x="0" y="23736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7553636" y="2547763"/>
            <a:ext cx="9112222" cy="5240959"/>
          </a:xfrm>
          <a:custGeom>
            <a:avLst/>
            <a:gdLst/>
            <a:ahLst/>
            <a:cxnLst/>
            <a:rect l="l" t="t" r="r" b="b"/>
            <a:pathLst>
              <a:path w="9112222" h="5240959">
                <a:moveTo>
                  <a:pt x="0" y="0"/>
                </a:moveTo>
                <a:lnTo>
                  <a:pt x="9112221" y="0"/>
                </a:lnTo>
                <a:lnTo>
                  <a:pt x="9112221" y="5240958"/>
                </a:lnTo>
                <a:lnTo>
                  <a:pt x="0" y="5240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4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66914">
            <a:off x="14354789" y="-1400196"/>
            <a:ext cx="6031586" cy="4114800"/>
          </a:xfrm>
          <a:custGeom>
            <a:avLst/>
            <a:gdLst/>
            <a:ahLst/>
            <a:cxnLst/>
            <a:rect l="l" t="t" r="r" b="b"/>
            <a:pathLst>
              <a:path w="6031586" h="4114800">
                <a:moveTo>
                  <a:pt x="0" y="0"/>
                </a:moveTo>
                <a:lnTo>
                  <a:pt x="6031586" y="0"/>
                </a:lnTo>
                <a:lnTo>
                  <a:pt x="6031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885222" y="5858837"/>
            <a:ext cx="2910286" cy="4114800"/>
          </a:xfrm>
          <a:custGeom>
            <a:avLst/>
            <a:gdLst/>
            <a:ahLst/>
            <a:cxnLst/>
            <a:rect l="l" t="t" r="r" b="b"/>
            <a:pathLst>
              <a:path w="2910286" h="4114800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451266" y="2504767"/>
            <a:ext cx="5276930" cy="335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9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 Techniques Applied:</a:t>
            </a:r>
          </a:p>
          <a:p>
            <a:pPr algn="l">
              <a:lnSpc>
                <a:spcPts val="3770"/>
              </a:lnSpc>
            </a:pPr>
            <a:endParaRPr lang="en-US" sz="2900" b="1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Z-score analysis and Interquartile Range (IQR) for numerical fields</a:t>
            </a:r>
          </a:p>
          <a:p>
            <a:pPr marL="626114" lvl="1" indent="-313057" algn="l">
              <a:lnSpc>
                <a:spcPts val="377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Visual inspection using boxplots and histograms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7011" y="915779"/>
            <a:ext cx="1389229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1">
                <a:solidFill>
                  <a:srgbClr val="202020"/>
                </a:solidFill>
                <a:latin typeface="Telegraf Bold"/>
                <a:ea typeface="Telegraf Bold"/>
                <a:cs typeface="Telegraf Bold"/>
                <a:sym typeface="Telegraf Bold"/>
              </a:rPr>
              <a:t>Outlier Detection &amp; Removal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1173</Words>
  <Application>Microsoft Office PowerPoint</Application>
  <PresentationFormat>Custom</PresentationFormat>
  <Paragraphs>221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Telegraf</vt:lpstr>
      <vt:lpstr>Garet</vt:lpstr>
      <vt:lpstr>Calibri</vt:lpstr>
      <vt:lpstr>Telegraf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Decisions with Hotel Booking Analytics</dc:title>
  <cp:lastModifiedBy>Alaa Gabr</cp:lastModifiedBy>
  <cp:revision>4</cp:revision>
  <dcterms:created xsi:type="dcterms:W3CDTF">2006-08-16T00:00:00Z</dcterms:created>
  <dcterms:modified xsi:type="dcterms:W3CDTF">2025-07-22T21:28:57Z</dcterms:modified>
  <dc:identifier>DAGpsUwMhuA</dc:identifier>
</cp:coreProperties>
</file>